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0"/>
  </p:notesMasterIdLst>
  <p:sldIdLst>
    <p:sldId id="256" r:id="rId5"/>
    <p:sldId id="261" r:id="rId6"/>
    <p:sldId id="293" r:id="rId7"/>
    <p:sldId id="294" r:id="rId8"/>
    <p:sldId id="295" r:id="rId9"/>
    <p:sldId id="298" r:id="rId10"/>
    <p:sldId id="297" r:id="rId11"/>
    <p:sldId id="311" r:id="rId12"/>
    <p:sldId id="300" r:id="rId13"/>
    <p:sldId id="301" r:id="rId14"/>
    <p:sldId id="309" r:id="rId15"/>
    <p:sldId id="302" r:id="rId16"/>
    <p:sldId id="308" r:id="rId17"/>
    <p:sldId id="306" r:id="rId18"/>
    <p:sldId id="267" r:id="rId19"/>
  </p:sldIdLst>
  <p:sldSz cx="12192000" cy="6858000"/>
  <p:notesSz cx="6858000" cy="9144000"/>
  <p:defaultTextStyle>
    <a:defPPr>
      <a:defRPr lang="en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FFFFFF"/>
    <a:srgbClr val="0049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43D4916-3926-FE82-F3CC-2402D1D4A976}" v="4" dt="2024-12-05T11:14:15.3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5/10/relationships/revisionInfo" Target="revisionInfo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ederica Montesanto" userId="S::au775298@uni.au.dk::cf140eb3-2bec-4c22-9e5a-1765d346e46e" providerId="AD" clId="Web-{FF8716D0-DD30-701E-F78D-27A2E8B18312}"/>
    <pc:docChg chg="modSld">
      <pc:chgData name="Federica Montesanto" userId="S::au775298@uni.au.dk::cf140eb3-2bec-4c22-9e5a-1765d346e46e" providerId="AD" clId="Web-{FF8716D0-DD30-701E-F78D-27A2E8B18312}" dt="2024-11-26T12:32:16.618" v="78" actId="20577"/>
      <pc:docMkLst>
        <pc:docMk/>
      </pc:docMkLst>
      <pc:sldChg chg="modSp">
        <pc:chgData name="Federica Montesanto" userId="S::au775298@uni.au.dk::cf140eb3-2bec-4c22-9e5a-1765d346e46e" providerId="AD" clId="Web-{FF8716D0-DD30-701E-F78D-27A2E8B18312}" dt="2024-11-26T12:32:01.821" v="75" actId="1076"/>
        <pc:sldMkLst>
          <pc:docMk/>
          <pc:sldMk cId="293448386" sldId="261"/>
        </pc:sldMkLst>
        <pc:spChg chg="mod">
          <ac:chgData name="Federica Montesanto" userId="S::au775298@uni.au.dk::cf140eb3-2bec-4c22-9e5a-1765d346e46e" providerId="AD" clId="Web-{FF8716D0-DD30-701E-F78D-27A2E8B18312}" dt="2024-11-26T12:32:01.821" v="75" actId="1076"/>
          <ac:spMkLst>
            <pc:docMk/>
            <pc:sldMk cId="293448386" sldId="261"/>
            <ac:spMk id="3" creationId="{8A4A9A64-1370-0AB9-3209-6506CCE32638}"/>
          </ac:spMkLst>
        </pc:spChg>
      </pc:sldChg>
      <pc:sldChg chg="modSp">
        <pc:chgData name="Federica Montesanto" userId="S::au775298@uni.au.dk::cf140eb3-2bec-4c22-9e5a-1765d346e46e" providerId="AD" clId="Web-{FF8716D0-DD30-701E-F78D-27A2E8B18312}" dt="2024-11-26T12:32:16.618" v="78" actId="20577"/>
        <pc:sldMkLst>
          <pc:docMk/>
          <pc:sldMk cId="2359228639" sldId="298"/>
        </pc:sldMkLst>
        <pc:spChg chg="mod">
          <ac:chgData name="Federica Montesanto" userId="S::au775298@uni.au.dk::cf140eb3-2bec-4c22-9e5a-1765d346e46e" providerId="AD" clId="Web-{FF8716D0-DD30-701E-F78D-27A2E8B18312}" dt="2024-11-26T12:32:16.618" v="78" actId="20577"/>
          <ac:spMkLst>
            <pc:docMk/>
            <pc:sldMk cId="2359228639" sldId="298"/>
            <ac:spMk id="4" creationId="{C0198DF4-2DD0-2719-7422-ADD8DE62E058}"/>
          </ac:spMkLst>
        </pc:spChg>
      </pc:sldChg>
    </pc:docChg>
  </pc:docChgLst>
  <pc:docChgLst>
    <pc:chgData name="Federica Montesanto" userId="cf140eb3-2bec-4c22-9e5a-1765d346e46e" providerId="ADAL" clId="{5132609D-C741-4D33-B763-215DAA56BA59}"/>
    <pc:docChg chg="undo custSel addSld delSld modSld sldOrd">
      <pc:chgData name="Federica Montesanto" userId="cf140eb3-2bec-4c22-9e5a-1765d346e46e" providerId="ADAL" clId="{5132609D-C741-4D33-B763-215DAA56BA59}" dt="2024-11-26T12:59:48.912" v="848" actId="47"/>
      <pc:docMkLst>
        <pc:docMk/>
      </pc:docMkLst>
      <pc:sldChg chg="modSp mod">
        <pc:chgData name="Federica Montesanto" userId="cf140eb3-2bec-4c22-9e5a-1765d346e46e" providerId="ADAL" clId="{5132609D-C741-4D33-B763-215DAA56BA59}" dt="2024-11-26T11:59:58.206" v="547" actId="404"/>
        <pc:sldMkLst>
          <pc:docMk/>
          <pc:sldMk cId="293448386" sldId="261"/>
        </pc:sldMkLst>
        <pc:spChg chg="mod">
          <ac:chgData name="Federica Montesanto" userId="cf140eb3-2bec-4c22-9e5a-1765d346e46e" providerId="ADAL" clId="{5132609D-C741-4D33-B763-215DAA56BA59}" dt="2024-11-26T11:59:58.206" v="547" actId="404"/>
          <ac:spMkLst>
            <pc:docMk/>
            <pc:sldMk cId="293448386" sldId="261"/>
            <ac:spMk id="3" creationId="{8A4A9A64-1370-0AB9-3209-6506CCE32638}"/>
          </ac:spMkLst>
        </pc:spChg>
      </pc:sldChg>
      <pc:sldChg chg="mod modShow">
        <pc:chgData name="Federica Montesanto" userId="cf140eb3-2bec-4c22-9e5a-1765d346e46e" providerId="ADAL" clId="{5132609D-C741-4D33-B763-215DAA56BA59}" dt="2024-11-26T12:33:38.773" v="723" actId="729"/>
        <pc:sldMkLst>
          <pc:docMk/>
          <pc:sldMk cId="2005643672" sldId="293"/>
        </pc:sldMkLst>
      </pc:sldChg>
      <pc:sldChg chg="addSp delSp modSp mod modAnim">
        <pc:chgData name="Federica Montesanto" userId="cf140eb3-2bec-4c22-9e5a-1765d346e46e" providerId="ADAL" clId="{5132609D-C741-4D33-B763-215DAA56BA59}" dt="2024-11-26T11:50:52.987" v="539" actId="1037"/>
        <pc:sldMkLst>
          <pc:docMk/>
          <pc:sldMk cId="3620762670" sldId="295"/>
        </pc:sldMkLst>
        <pc:spChg chg="add del">
          <ac:chgData name="Federica Montesanto" userId="cf140eb3-2bec-4c22-9e5a-1765d346e46e" providerId="ADAL" clId="{5132609D-C741-4D33-B763-215DAA56BA59}" dt="2024-11-26T10:57:01.004" v="516" actId="478"/>
          <ac:spMkLst>
            <pc:docMk/>
            <pc:sldMk cId="3620762670" sldId="295"/>
            <ac:spMk id="6" creationId="{8F7B1F00-E5A4-CD99-9031-E734B0B8ADDE}"/>
          </ac:spMkLst>
        </pc:spChg>
      </pc:sldChg>
      <pc:sldChg chg="addSp delSp modSp mod">
        <pc:chgData name="Federica Montesanto" userId="cf140eb3-2bec-4c22-9e5a-1765d346e46e" providerId="ADAL" clId="{5132609D-C741-4D33-B763-215DAA56BA59}" dt="2024-11-26T10:28:43.882" v="423" actId="21"/>
        <pc:sldMkLst>
          <pc:docMk/>
          <pc:sldMk cId="496129700" sldId="297"/>
        </pc:sldMkLst>
      </pc:sldChg>
      <pc:sldChg chg="addSp delSp modSp mod ord delAnim modAnim modShow">
        <pc:chgData name="Federica Montesanto" userId="cf140eb3-2bec-4c22-9e5a-1765d346e46e" providerId="ADAL" clId="{5132609D-C741-4D33-B763-215DAA56BA59}" dt="2024-11-26T12:35:09.673" v="724" actId="729"/>
        <pc:sldMkLst>
          <pc:docMk/>
          <pc:sldMk cId="736070214" sldId="300"/>
        </pc:sldMkLst>
        <pc:spChg chg="add mod">
          <ac:chgData name="Federica Montesanto" userId="cf140eb3-2bec-4c22-9e5a-1765d346e46e" providerId="ADAL" clId="{5132609D-C741-4D33-B763-215DAA56BA59}" dt="2024-11-26T10:29:51.399" v="448"/>
          <ac:spMkLst>
            <pc:docMk/>
            <pc:sldMk cId="736070214" sldId="300"/>
            <ac:spMk id="30" creationId="{6F29EC67-C227-6E0B-2116-2123CAE577C6}"/>
          </ac:spMkLst>
        </pc:spChg>
        <pc:spChg chg="add mod">
          <ac:chgData name="Federica Montesanto" userId="cf140eb3-2bec-4c22-9e5a-1765d346e46e" providerId="ADAL" clId="{5132609D-C741-4D33-B763-215DAA56BA59}" dt="2024-11-26T10:30:47.791" v="473" actId="1038"/>
          <ac:spMkLst>
            <pc:docMk/>
            <pc:sldMk cId="736070214" sldId="300"/>
            <ac:spMk id="32" creationId="{5EE8A986-658F-4957-7BDF-0405161824CC}"/>
          </ac:spMkLst>
        </pc:spChg>
        <pc:spChg chg="add mod">
          <ac:chgData name="Federica Montesanto" userId="cf140eb3-2bec-4c22-9e5a-1765d346e46e" providerId="ADAL" clId="{5132609D-C741-4D33-B763-215DAA56BA59}" dt="2024-11-26T10:31:38.051" v="482" actId="20577"/>
          <ac:spMkLst>
            <pc:docMk/>
            <pc:sldMk cId="736070214" sldId="300"/>
            <ac:spMk id="33" creationId="{92ACA80C-34A4-E187-049D-41DB28905FC5}"/>
          </ac:spMkLst>
        </pc:spChg>
        <pc:spChg chg="add mod">
          <ac:chgData name="Federica Montesanto" userId="cf140eb3-2bec-4c22-9e5a-1765d346e46e" providerId="ADAL" clId="{5132609D-C741-4D33-B763-215DAA56BA59}" dt="2024-11-26T10:31:51.494" v="488" actId="20577"/>
          <ac:spMkLst>
            <pc:docMk/>
            <pc:sldMk cId="736070214" sldId="300"/>
            <ac:spMk id="34" creationId="{2B163D2F-E807-500F-7C1C-3108E9E6FBDE}"/>
          </ac:spMkLst>
        </pc:spChg>
        <pc:picChg chg="add mod modCrop">
          <ac:chgData name="Federica Montesanto" userId="cf140eb3-2bec-4c22-9e5a-1765d346e46e" providerId="ADAL" clId="{5132609D-C741-4D33-B763-215DAA56BA59}" dt="2024-11-26T10:30:30.600" v="458" actId="1076"/>
          <ac:picMkLst>
            <pc:docMk/>
            <pc:sldMk cId="736070214" sldId="300"/>
            <ac:picMk id="29" creationId="{86D2B2D4-BBED-603D-AC08-82E702424E45}"/>
          </ac:picMkLst>
        </pc:picChg>
        <pc:picChg chg="add mod modCrop">
          <ac:chgData name="Federica Montesanto" userId="cf140eb3-2bec-4c22-9e5a-1765d346e46e" providerId="ADAL" clId="{5132609D-C741-4D33-B763-215DAA56BA59}" dt="2024-11-26T10:30:17.647" v="455" actId="1076"/>
          <ac:picMkLst>
            <pc:docMk/>
            <pc:sldMk cId="736070214" sldId="300"/>
            <ac:picMk id="31" creationId="{48875C04-A737-C098-480B-FCEBFDC1B66D}"/>
          </ac:picMkLst>
        </pc:picChg>
      </pc:sldChg>
      <pc:sldChg chg="addSp delSp modSp mod delAnim modAnim">
        <pc:chgData name="Federica Montesanto" userId="cf140eb3-2bec-4c22-9e5a-1765d346e46e" providerId="ADAL" clId="{5132609D-C741-4D33-B763-215DAA56BA59}" dt="2024-11-26T12:08:21.657" v="722"/>
        <pc:sldMkLst>
          <pc:docMk/>
          <pc:sldMk cId="2228802319" sldId="301"/>
        </pc:sldMkLst>
        <pc:spChg chg="mod">
          <ac:chgData name="Federica Montesanto" userId="cf140eb3-2bec-4c22-9e5a-1765d346e46e" providerId="ADAL" clId="{5132609D-C741-4D33-B763-215DAA56BA59}" dt="2024-11-26T12:03:39.354" v="581" actId="1076"/>
          <ac:spMkLst>
            <pc:docMk/>
            <pc:sldMk cId="2228802319" sldId="301"/>
            <ac:spMk id="11" creationId="{081507CE-4BD2-250F-D29C-BEE72950200C}"/>
          </ac:spMkLst>
        </pc:spChg>
        <pc:spChg chg="mod">
          <ac:chgData name="Federica Montesanto" userId="cf140eb3-2bec-4c22-9e5a-1765d346e46e" providerId="ADAL" clId="{5132609D-C741-4D33-B763-215DAA56BA59}" dt="2024-11-26T12:03:39.354" v="581" actId="1076"/>
          <ac:spMkLst>
            <pc:docMk/>
            <pc:sldMk cId="2228802319" sldId="301"/>
            <ac:spMk id="16" creationId="{48C9EB44-1796-4CF5-2613-9B6CFD4DA9D0}"/>
          </ac:spMkLst>
        </pc:spChg>
        <pc:spChg chg="mod">
          <ac:chgData name="Federica Montesanto" userId="cf140eb3-2bec-4c22-9e5a-1765d346e46e" providerId="ADAL" clId="{5132609D-C741-4D33-B763-215DAA56BA59}" dt="2024-11-26T12:03:39.354" v="581" actId="1076"/>
          <ac:spMkLst>
            <pc:docMk/>
            <pc:sldMk cId="2228802319" sldId="301"/>
            <ac:spMk id="17" creationId="{36819143-DA5B-4AD2-727F-5995A41B8156}"/>
          </ac:spMkLst>
        </pc:spChg>
        <pc:spChg chg="mod">
          <ac:chgData name="Federica Montesanto" userId="cf140eb3-2bec-4c22-9e5a-1765d346e46e" providerId="ADAL" clId="{5132609D-C741-4D33-B763-215DAA56BA59}" dt="2024-11-26T12:03:22.646" v="577" actId="1076"/>
          <ac:spMkLst>
            <pc:docMk/>
            <pc:sldMk cId="2228802319" sldId="301"/>
            <ac:spMk id="18" creationId="{CC1A3D0E-F743-DCB6-1BD9-4BB72438A1D4}"/>
          </ac:spMkLst>
        </pc:spChg>
        <pc:spChg chg="mod">
          <ac:chgData name="Federica Montesanto" userId="cf140eb3-2bec-4c22-9e5a-1765d346e46e" providerId="ADAL" clId="{5132609D-C741-4D33-B763-215DAA56BA59}" dt="2024-11-26T12:03:27.986" v="578" actId="1076"/>
          <ac:spMkLst>
            <pc:docMk/>
            <pc:sldMk cId="2228802319" sldId="301"/>
            <ac:spMk id="24" creationId="{088066D8-CD3C-7881-8F21-44BDE5CDE081}"/>
          </ac:spMkLst>
        </pc:spChg>
        <pc:spChg chg="mod">
          <ac:chgData name="Federica Montesanto" userId="cf140eb3-2bec-4c22-9e5a-1765d346e46e" providerId="ADAL" clId="{5132609D-C741-4D33-B763-215DAA56BA59}" dt="2024-11-26T12:03:27.986" v="578" actId="1076"/>
          <ac:spMkLst>
            <pc:docMk/>
            <pc:sldMk cId="2228802319" sldId="301"/>
            <ac:spMk id="25" creationId="{839B5DFC-DE04-D0C4-5BA7-0E4A8B04D718}"/>
          </ac:spMkLst>
        </pc:spChg>
        <pc:spChg chg="add mod">
          <ac:chgData name="Federica Montesanto" userId="cf140eb3-2bec-4c22-9e5a-1765d346e46e" providerId="ADAL" clId="{5132609D-C741-4D33-B763-215DAA56BA59}" dt="2024-11-26T12:04:18.017" v="631" actId="1076"/>
          <ac:spMkLst>
            <pc:docMk/>
            <pc:sldMk cId="2228802319" sldId="301"/>
            <ac:spMk id="32" creationId="{9A942629-98A2-B8B7-E369-033872616C97}"/>
          </ac:spMkLst>
        </pc:spChg>
        <pc:picChg chg="mod">
          <ac:chgData name="Federica Montesanto" userId="cf140eb3-2bec-4c22-9e5a-1765d346e46e" providerId="ADAL" clId="{5132609D-C741-4D33-B763-215DAA56BA59}" dt="2024-11-26T12:03:27.986" v="578" actId="1076"/>
          <ac:picMkLst>
            <pc:docMk/>
            <pc:sldMk cId="2228802319" sldId="301"/>
            <ac:picMk id="21" creationId="{00324B57-EAEE-1239-0F20-2496805F3C61}"/>
          </ac:picMkLst>
        </pc:picChg>
        <pc:picChg chg="mod">
          <ac:chgData name="Federica Montesanto" userId="cf140eb3-2bec-4c22-9e5a-1765d346e46e" providerId="ADAL" clId="{5132609D-C741-4D33-B763-215DAA56BA59}" dt="2024-11-26T12:03:27.986" v="578" actId="1076"/>
          <ac:picMkLst>
            <pc:docMk/>
            <pc:sldMk cId="2228802319" sldId="301"/>
            <ac:picMk id="22" creationId="{2AC59FA4-3577-2A61-58AE-D0E2AEF18346}"/>
          </ac:picMkLst>
        </pc:picChg>
        <pc:picChg chg="mod">
          <ac:chgData name="Federica Montesanto" userId="cf140eb3-2bec-4c22-9e5a-1765d346e46e" providerId="ADAL" clId="{5132609D-C741-4D33-B763-215DAA56BA59}" dt="2024-11-26T12:03:27.986" v="578" actId="1076"/>
          <ac:picMkLst>
            <pc:docMk/>
            <pc:sldMk cId="2228802319" sldId="301"/>
            <ac:picMk id="23" creationId="{BEFBFEE3-F03E-E1AB-188A-60C55BD5164B}"/>
          </ac:picMkLst>
        </pc:picChg>
        <pc:picChg chg="add mod">
          <ac:chgData name="Federica Montesanto" userId="cf140eb3-2bec-4c22-9e5a-1765d346e46e" providerId="ADAL" clId="{5132609D-C741-4D33-B763-215DAA56BA59}" dt="2024-11-26T12:03:44.210" v="584" actId="14100"/>
          <ac:picMkLst>
            <pc:docMk/>
            <pc:sldMk cId="2228802319" sldId="301"/>
            <ac:picMk id="31" creationId="{7F48FAB7-F8D6-33C4-A79B-F83CC9BE9816}"/>
          </ac:picMkLst>
        </pc:picChg>
        <pc:cxnChg chg="mod">
          <ac:chgData name="Federica Montesanto" userId="cf140eb3-2bec-4c22-9e5a-1765d346e46e" providerId="ADAL" clId="{5132609D-C741-4D33-B763-215DAA56BA59}" dt="2024-11-26T12:03:39.354" v="581" actId="1076"/>
          <ac:cxnSpMkLst>
            <pc:docMk/>
            <pc:sldMk cId="2228802319" sldId="301"/>
            <ac:cxnSpMk id="12" creationId="{59FDFA48-ACA8-0F81-60F6-B84382793E3B}"/>
          </ac:cxnSpMkLst>
        </pc:cxnChg>
        <pc:cxnChg chg="mod">
          <ac:chgData name="Federica Montesanto" userId="cf140eb3-2bec-4c22-9e5a-1765d346e46e" providerId="ADAL" clId="{5132609D-C741-4D33-B763-215DAA56BA59}" dt="2024-11-26T12:03:39.354" v="581" actId="1076"/>
          <ac:cxnSpMkLst>
            <pc:docMk/>
            <pc:sldMk cId="2228802319" sldId="301"/>
            <ac:cxnSpMk id="14" creationId="{E1546953-EE84-F422-26A4-0CA74EF934CA}"/>
          </ac:cxnSpMkLst>
        </pc:cxnChg>
        <pc:cxnChg chg="mod">
          <ac:chgData name="Federica Montesanto" userId="cf140eb3-2bec-4c22-9e5a-1765d346e46e" providerId="ADAL" clId="{5132609D-C741-4D33-B763-215DAA56BA59}" dt="2024-11-26T12:03:39.354" v="581" actId="1076"/>
          <ac:cxnSpMkLst>
            <pc:docMk/>
            <pc:sldMk cId="2228802319" sldId="301"/>
            <ac:cxnSpMk id="15" creationId="{9FD4B29A-01CF-B5BB-58FF-831F1508A3C8}"/>
          </ac:cxnSpMkLst>
        </pc:cxnChg>
      </pc:sldChg>
      <pc:sldChg chg="addSp delSp modSp mod delAnim modAnim">
        <pc:chgData name="Federica Montesanto" userId="cf140eb3-2bec-4c22-9e5a-1765d346e46e" providerId="ADAL" clId="{5132609D-C741-4D33-B763-215DAA56BA59}" dt="2024-11-26T12:59:46.669" v="847" actId="1076"/>
        <pc:sldMkLst>
          <pc:docMk/>
          <pc:sldMk cId="3003800757" sldId="302"/>
        </pc:sldMkLst>
        <pc:spChg chg="mod">
          <ac:chgData name="Federica Montesanto" userId="cf140eb3-2bec-4c22-9e5a-1765d346e46e" providerId="ADAL" clId="{5132609D-C741-4D33-B763-215DAA56BA59}" dt="2024-11-26T12:37:30.007" v="788" actId="404"/>
          <ac:spMkLst>
            <pc:docMk/>
            <pc:sldMk cId="3003800757" sldId="302"/>
            <ac:spMk id="2" creationId="{08F0CB4A-64A4-E854-2D49-A2799FC440E3}"/>
          </ac:spMkLst>
        </pc:spChg>
        <pc:spChg chg="mod">
          <ac:chgData name="Federica Montesanto" userId="cf140eb3-2bec-4c22-9e5a-1765d346e46e" providerId="ADAL" clId="{5132609D-C741-4D33-B763-215DAA56BA59}" dt="2024-11-26T12:59:29.851" v="841" actId="1076"/>
          <ac:spMkLst>
            <pc:docMk/>
            <pc:sldMk cId="3003800757" sldId="302"/>
            <ac:spMk id="3" creationId="{A5304984-6F92-F262-8B52-B9EECD4FC844}"/>
          </ac:spMkLst>
        </pc:spChg>
        <pc:spChg chg="mod">
          <ac:chgData name="Federica Montesanto" userId="cf140eb3-2bec-4c22-9e5a-1765d346e46e" providerId="ADAL" clId="{5132609D-C741-4D33-B763-215DAA56BA59}" dt="2024-11-26T12:59:16.660" v="835" actId="1076"/>
          <ac:spMkLst>
            <pc:docMk/>
            <pc:sldMk cId="3003800757" sldId="302"/>
            <ac:spMk id="23" creationId="{7364C0B9-EB69-4C97-2DAB-501B9E7C6202}"/>
          </ac:spMkLst>
        </pc:spChg>
        <pc:grpChg chg="mod topLvl">
          <ac:chgData name="Federica Montesanto" userId="cf140eb3-2bec-4c22-9e5a-1765d346e46e" providerId="ADAL" clId="{5132609D-C741-4D33-B763-215DAA56BA59}" dt="2024-11-26T12:39:02.491" v="824" actId="1076"/>
          <ac:grpSpMkLst>
            <pc:docMk/>
            <pc:sldMk cId="3003800757" sldId="302"/>
            <ac:grpSpMk id="19" creationId="{5CBFC907-7CE5-15B5-B4B3-00026018F560}"/>
          </ac:grpSpMkLst>
        </pc:grpChg>
        <pc:picChg chg="mod topLvl">
          <ac:chgData name="Federica Montesanto" userId="cf140eb3-2bec-4c22-9e5a-1765d346e46e" providerId="ADAL" clId="{5132609D-C741-4D33-B763-215DAA56BA59}" dt="2024-11-26T12:59:04.428" v="831" actId="1076"/>
          <ac:picMkLst>
            <pc:docMk/>
            <pc:sldMk cId="3003800757" sldId="302"/>
            <ac:picMk id="7" creationId="{11EA2E4B-6688-F22A-5B5F-F63CA83C72A7}"/>
          </ac:picMkLst>
        </pc:picChg>
        <pc:picChg chg="add mod">
          <ac:chgData name="Federica Montesanto" userId="cf140eb3-2bec-4c22-9e5a-1765d346e46e" providerId="ADAL" clId="{5132609D-C741-4D33-B763-215DAA56BA59}" dt="2024-11-26T12:59:31.892" v="842" actId="1076"/>
          <ac:picMkLst>
            <pc:docMk/>
            <pc:sldMk cId="3003800757" sldId="302"/>
            <ac:picMk id="8" creationId="{982DEE86-15F0-72AC-6074-190E5FE70F41}"/>
          </ac:picMkLst>
        </pc:picChg>
        <pc:picChg chg="add mod">
          <ac:chgData name="Federica Montesanto" userId="cf140eb3-2bec-4c22-9e5a-1765d346e46e" providerId="ADAL" clId="{5132609D-C741-4D33-B763-215DAA56BA59}" dt="2024-11-26T12:59:37.123" v="845" actId="1076"/>
          <ac:picMkLst>
            <pc:docMk/>
            <pc:sldMk cId="3003800757" sldId="302"/>
            <ac:picMk id="10" creationId="{ADE82176-78A4-9F87-9AA1-54E2CC9D0E04}"/>
          </ac:picMkLst>
        </pc:picChg>
        <pc:picChg chg="add mod">
          <ac:chgData name="Federica Montesanto" userId="cf140eb3-2bec-4c22-9e5a-1765d346e46e" providerId="ADAL" clId="{5132609D-C741-4D33-B763-215DAA56BA59}" dt="2024-11-26T12:59:46.669" v="847" actId="1076"/>
          <ac:picMkLst>
            <pc:docMk/>
            <pc:sldMk cId="3003800757" sldId="302"/>
            <ac:picMk id="11" creationId="{2BDE51D0-BDDC-83BA-395B-F1F18534F111}"/>
          </ac:picMkLst>
        </pc:picChg>
        <pc:picChg chg="mod">
          <ac:chgData name="Federica Montesanto" userId="cf140eb3-2bec-4c22-9e5a-1765d346e46e" providerId="ADAL" clId="{5132609D-C741-4D33-B763-215DAA56BA59}" dt="2024-11-26T12:59:20.276" v="836" actId="1076"/>
          <ac:picMkLst>
            <pc:docMk/>
            <pc:sldMk cId="3003800757" sldId="302"/>
            <ac:picMk id="20" creationId="{B830BE16-6C09-CD26-D24C-7856BF3F4D83}"/>
          </ac:picMkLst>
        </pc:picChg>
        <pc:picChg chg="mod">
          <ac:chgData name="Federica Montesanto" userId="cf140eb3-2bec-4c22-9e5a-1765d346e46e" providerId="ADAL" clId="{5132609D-C741-4D33-B763-215DAA56BA59}" dt="2024-11-26T12:59:20.276" v="836" actId="1076"/>
          <ac:picMkLst>
            <pc:docMk/>
            <pc:sldMk cId="3003800757" sldId="302"/>
            <ac:picMk id="21" creationId="{77CB0DAB-E374-FEED-A1D2-AF1E95C816CB}"/>
          </ac:picMkLst>
        </pc:picChg>
        <pc:picChg chg="mod">
          <ac:chgData name="Federica Montesanto" userId="cf140eb3-2bec-4c22-9e5a-1765d346e46e" providerId="ADAL" clId="{5132609D-C741-4D33-B763-215DAA56BA59}" dt="2024-11-26T12:59:20.276" v="836" actId="1076"/>
          <ac:picMkLst>
            <pc:docMk/>
            <pc:sldMk cId="3003800757" sldId="302"/>
            <ac:picMk id="24" creationId="{4F9BB51D-B3D4-31B9-7948-F76B54346B41}"/>
          </ac:picMkLst>
        </pc:picChg>
      </pc:sldChg>
      <pc:sldChg chg="modSp del mod">
        <pc:chgData name="Federica Montesanto" userId="cf140eb3-2bec-4c22-9e5a-1765d346e46e" providerId="ADAL" clId="{5132609D-C741-4D33-B763-215DAA56BA59}" dt="2024-11-26T12:59:48.912" v="848" actId="47"/>
        <pc:sldMkLst>
          <pc:docMk/>
          <pc:sldMk cId="1213260578" sldId="305"/>
        </pc:sldMkLst>
      </pc:sldChg>
      <pc:sldChg chg="delSp modSp mod">
        <pc:chgData name="Federica Montesanto" userId="cf140eb3-2bec-4c22-9e5a-1765d346e46e" providerId="ADAL" clId="{5132609D-C741-4D33-B763-215DAA56BA59}" dt="2024-11-26T11:51:31.391" v="544" actId="478"/>
        <pc:sldMkLst>
          <pc:docMk/>
          <pc:sldMk cId="2974455048" sldId="306"/>
        </pc:sldMkLst>
        <pc:spChg chg="mod">
          <ac:chgData name="Federica Montesanto" userId="cf140eb3-2bec-4c22-9e5a-1765d346e46e" providerId="ADAL" clId="{5132609D-C741-4D33-B763-215DAA56BA59}" dt="2024-11-26T11:51:21.825" v="541" actId="5793"/>
          <ac:spMkLst>
            <pc:docMk/>
            <pc:sldMk cId="2974455048" sldId="306"/>
            <ac:spMk id="3" creationId="{78A2EDCE-6B8E-9D66-556C-22C69FF9BD94}"/>
          </ac:spMkLst>
        </pc:spChg>
      </pc:sldChg>
      <pc:sldChg chg="addSp delSp modSp add mod delAnim modAnim">
        <pc:chgData name="Federica Montesanto" userId="cf140eb3-2bec-4c22-9e5a-1765d346e46e" providerId="ADAL" clId="{5132609D-C741-4D33-B763-215DAA56BA59}" dt="2024-11-26T12:07:41.697" v="721" actId="164"/>
        <pc:sldMkLst>
          <pc:docMk/>
          <pc:sldMk cId="3351186952" sldId="309"/>
        </pc:sldMkLst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2" creationId="{64ACDA46-F789-686E-4BBB-42C8E85A0019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4" creationId="{71782FEB-BFB5-8B7B-DAF7-E1D30F693001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7" creationId="{286B15ED-2A8E-D797-6503-BA7F36A9C8BC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8" creationId="{FE72BE80-0E29-DDB8-8F59-331ECD912815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9" creationId="{760709B3-B15C-65AB-D832-C40645CC2B1D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10" creationId="{5F0CC886-F1C6-FCB2-4346-E21AA73477CD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13" creationId="{86162690-1372-970A-58E2-8A9746D7D8F1}"/>
          </ac:spMkLst>
        </pc:spChg>
        <pc:spChg chg="mod">
          <ac:chgData name="Federica Montesanto" userId="cf140eb3-2bec-4c22-9e5a-1765d346e46e" providerId="ADAL" clId="{5132609D-C741-4D33-B763-215DAA56BA59}" dt="2024-11-26T12:03:14.416" v="575" actId="1076"/>
          <ac:spMkLst>
            <pc:docMk/>
            <pc:sldMk cId="3351186952" sldId="309"/>
            <ac:spMk id="18" creationId="{7E990364-C07F-AEB8-C79B-845CF5BACCB2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26" creationId="{7C56E331-B179-4260-1E4D-F15DD9DE156A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27" creationId="{19C3BAA1-F8E2-9A80-DF96-7A97F37C18F2}"/>
          </ac:spMkLst>
        </pc:spChg>
        <pc:spChg chg="add mod topLvl">
          <ac:chgData name="Federica Montesanto" userId="cf140eb3-2bec-4c22-9e5a-1765d346e46e" providerId="ADAL" clId="{5132609D-C741-4D33-B763-215DAA56BA59}" dt="2024-11-26T12:07:41.697" v="721" actId="164"/>
          <ac:spMkLst>
            <pc:docMk/>
            <pc:sldMk cId="3351186952" sldId="309"/>
            <ac:spMk id="28" creationId="{0A8237F0-7472-2CC1-F11D-F855556C95DC}"/>
          </ac:spMkLst>
        </pc:spChg>
        <pc:spChg chg="add mod">
          <ac:chgData name="Federica Montesanto" userId="cf140eb3-2bec-4c22-9e5a-1765d346e46e" providerId="ADAL" clId="{5132609D-C741-4D33-B763-215DAA56BA59}" dt="2024-11-26T12:04:20.760" v="632"/>
          <ac:spMkLst>
            <pc:docMk/>
            <pc:sldMk cId="3351186952" sldId="309"/>
            <ac:spMk id="35" creationId="{A08A5C2C-60C9-173E-9B81-56658A25922F}"/>
          </ac:spMkLst>
        </pc:spChg>
        <pc:grpChg chg="add mod">
          <ac:chgData name="Federica Montesanto" userId="cf140eb3-2bec-4c22-9e5a-1765d346e46e" providerId="ADAL" clId="{5132609D-C741-4D33-B763-215DAA56BA59}" dt="2024-11-26T12:07:41.697" v="721" actId="164"/>
          <ac:grpSpMkLst>
            <pc:docMk/>
            <pc:sldMk cId="3351186952" sldId="309"/>
            <ac:grpSpMk id="37" creationId="{FC09FE9E-3613-2712-4AC9-2066D3DF384F}"/>
          </ac:grpSpMkLst>
        </pc:grpChg>
        <pc:picChg chg="mod topLvl">
          <ac:chgData name="Federica Montesanto" userId="cf140eb3-2bec-4c22-9e5a-1765d346e46e" providerId="ADAL" clId="{5132609D-C741-4D33-B763-215DAA56BA59}" dt="2024-11-26T12:07:41.697" v="721" actId="164"/>
          <ac:picMkLst>
            <pc:docMk/>
            <pc:sldMk cId="3351186952" sldId="309"/>
            <ac:picMk id="29" creationId="{DF1AF22B-4F98-7539-D3CC-1D128009545D}"/>
          </ac:picMkLst>
        </pc:picChg>
        <pc:picChg chg="add mod">
          <ac:chgData name="Federica Montesanto" userId="cf140eb3-2bec-4c22-9e5a-1765d346e46e" providerId="ADAL" clId="{5132609D-C741-4D33-B763-215DAA56BA59}" dt="2024-11-26T12:04:26.015" v="633"/>
          <ac:picMkLst>
            <pc:docMk/>
            <pc:sldMk cId="3351186952" sldId="309"/>
            <ac:picMk id="36" creationId="{2A00B6FA-E1F4-D275-DBE4-79B664C378FB}"/>
          </ac:picMkLst>
        </pc:picChg>
      </pc:sldChg>
      <pc:sldChg chg="new del">
        <pc:chgData name="Federica Montesanto" userId="cf140eb3-2bec-4c22-9e5a-1765d346e46e" providerId="ADAL" clId="{5132609D-C741-4D33-B763-215DAA56BA59}" dt="2024-11-26T10:29:02.735" v="432" actId="47"/>
        <pc:sldMkLst>
          <pc:docMk/>
          <pc:sldMk cId="3187262321" sldId="310"/>
        </pc:sldMkLst>
      </pc:sldChg>
      <pc:sldChg chg="add del">
        <pc:chgData name="Federica Montesanto" userId="cf140eb3-2bec-4c22-9e5a-1765d346e46e" providerId="ADAL" clId="{5132609D-C741-4D33-B763-215DAA56BA59}" dt="2024-11-26T10:08:00.725" v="273"/>
        <pc:sldMkLst>
          <pc:docMk/>
          <pc:sldMk cId="3587730944" sldId="310"/>
        </pc:sldMkLst>
      </pc:sldChg>
      <pc:sldChg chg="addSp delSp modSp add mod modAnim">
        <pc:chgData name="Federica Montesanto" userId="cf140eb3-2bec-4c22-9e5a-1765d346e46e" providerId="ADAL" clId="{5132609D-C741-4D33-B763-215DAA56BA59}" dt="2024-11-26T11:01:34.500" v="531" actId="164"/>
        <pc:sldMkLst>
          <pc:docMk/>
          <pc:sldMk cId="3215346110" sldId="311"/>
        </pc:sldMkLst>
        <pc:spChg chg="mod">
          <ac:chgData name="Federica Montesanto" userId="cf140eb3-2bec-4c22-9e5a-1765d346e46e" providerId="ADAL" clId="{5132609D-C741-4D33-B763-215DAA56BA59}" dt="2024-11-26T11:01:34.500" v="531" actId="164"/>
          <ac:spMkLst>
            <pc:docMk/>
            <pc:sldMk cId="3215346110" sldId="311"/>
            <ac:spMk id="22" creationId="{4F848E5D-F606-6DE0-4123-05D08F76FC8A}"/>
          </ac:spMkLst>
        </pc:spChg>
        <pc:spChg chg="mod">
          <ac:chgData name="Federica Montesanto" userId="cf140eb3-2bec-4c22-9e5a-1765d346e46e" providerId="ADAL" clId="{5132609D-C741-4D33-B763-215DAA56BA59}" dt="2024-11-26T11:01:34.500" v="531" actId="164"/>
          <ac:spMkLst>
            <pc:docMk/>
            <pc:sldMk cId="3215346110" sldId="311"/>
            <ac:spMk id="24" creationId="{11C1ECE8-C315-D32A-D9B4-6626737D4F76}"/>
          </ac:spMkLst>
        </pc:spChg>
        <pc:spChg chg="mod">
          <ac:chgData name="Federica Montesanto" userId="cf140eb3-2bec-4c22-9e5a-1765d346e46e" providerId="ADAL" clId="{5132609D-C741-4D33-B763-215DAA56BA59}" dt="2024-11-26T11:01:34.500" v="531" actId="164"/>
          <ac:spMkLst>
            <pc:docMk/>
            <pc:sldMk cId="3215346110" sldId="311"/>
            <ac:spMk id="28" creationId="{260F2FB9-4B28-EDCB-82D4-70DF2BDA1A4F}"/>
          </ac:spMkLst>
        </pc:spChg>
        <pc:grpChg chg="add mod">
          <ac:chgData name="Federica Montesanto" userId="cf140eb3-2bec-4c22-9e5a-1765d346e46e" providerId="ADAL" clId="{5132609D-C741-4D33-B763-215DAA56BA59}" dt="2024-11-26T11:01:34.500" v="531" actId="164"/>
          <ac:grpSpMkLst>
            <pc:docMk/>
            <pc:sldMk cId="3215346110" sldId="311"/>
            <ac:grpSpMk id="2" creationId="{13B93A45-435D-1093-5C80-8D25A3A0A935}"/>
          </ac:grpSpMkLst>
        </pc:grpChg>
        <pc:grpChg chg="mod">
          <ac:chgData name="Federica Montesanto" userId="cf140eb3-2bec-4c22-9e5a-1765d346e46e" providerId="ADAL" clId="{5132609D-C741-4D33-B763-215DAA56BA59}" dt="2024-11-26T11:01:34.500" v="531" actId="164"/>
          <ac:grpSpMkLst>
            <pc:docMk/>
            <pc:sldMk cId="3215346110" sldId="311"/>
            <ac:grpSpMk id="15" creationId="{73110B26-3746-C5BE-D41E-37C4E4AF775A}"/>
          </ac:grpSpMkLst>
        </pc:grpChg>
      </pc:sldChg>
    </pc:docChg>
  </pc:docChgLst>
  <pc:docChgLst>
    <pc:chgData name="Paul Trouth" userId="S::paul.trouth@helcom.fi::64909269-ed2d-4f73-8ade-f55eaf59e762" providerId="AD" clId="Web-{043D4916-3926-FE82-F3CC-2402D1D4A976}"/>
    <pc:docChg chg="modSld">
      <pc:chgData name="Paul Trouth" userId="S::paul.trouth@helcom.fi::64909269-ed2d-4f73-8ade-f55eaf59e762" providerId="AD" clId="Web-{043D4916-3926-FE82-F3CC-2402D1D4A976}" dt="2024-12-05T11:14:15.311" v="3"/>
      <pc:docMkLst>
        <pc:docMk/>
      </pc:docMkLst>
      <pc:sldChg chg="addSp delSp addAnim delAnim">
        <pc:chgData name="Paul Trouth" userId="S::paul.trouth@helcom.fi::64909269-ed2d-4f73-8ade-f55eaf59e762" providerId="AD" clId="Web-{043D4916-3926-FE82-F3CC-2402D1D4A976}" dt="2024-12-05T11:14:15.311" v="3"/>
        <pc:sldMkLst>
          <pc:docMk/>
          <pc:sldMk cId="3620762670" sldId="295"/>
        </pc:sldMkLst>
        <pc:graphicFrameChg chg="add del">
          <ac:chgData name="Paul Trouth" userId="S::paul.trouth@helcom.fi::64909269-ed2d-4f73-8ade-f55eaf59e762" providerId="AD" clId="Web-{043D4916-3926-FE82-F3CC-2402D1D4A976}" dt="2024-12-05T11:14:15.311" v="3"/>
          <ac:graphicFrameMkLst>
            <pc:docMk/>
            <pc:sldMk cId="3620762670" sldId="295"/>
            <ac:graphicFrameMk id="39" creationId="{9BAB6E72-8E76-D23A-CA56-AFE3F061715D}"/>
          </ac:graphicFrameMkLst>
        </pc:graphicFrameChg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r>
              <a:rPr lang="da-DK">
                <a:solidFill>
                  <a:schemeClr val="tx1"/>
                </a:solidFill>
              </a:rPr>
              <a:t>Blue</a:t>
            </a:r>
            <a:r>
              <a:rPr lang="da-DK" baseline="0">
                <a:solidFill>
                  <a:schemeClr val="tx1"/>
                </a:solidFill>
              </a:rPr>
              <a:t> </a:t>
            </a:r>
            <a:r>
              <a:rPr lang="da-DK" baseline="0" err="1">
                <a:solidFill>
                  <a:schemeClr val="tx1"/>
                </a:solidFill>
              </a:rPr>
              <a:t>Reef</a:t>
            </a:r>
            <a:r>
              <a:rPr lang="da-DK" baseline="0">
                <a:solidFill>
                  <a:schemeClr val="tx1"/>
                </a:solidFill>
              </a:rPr>
              <a:t> </a:t>
            </a:r>
            <a:r>
              <a:rPr lang="da-DK" baseline="0" err="1">
                <a:solidFill>
                  <a:schemeClr val="tx1"/>
                </a:solidFill>
              </a:rPr>
              <a:t>project</a:t>
            </a:r>
            <a:r>
              <a:rPr lang="da-DK" baseline="0">
                <a:solidFill>
                  <a:schemeClr val="tx1"/>
                </a:solidFill>
              </a:rPr>
              <a:t> restoration </a:t>
            </a:r>
            <a:r>
              <a:rPr lang="da-DK" baseline="0" err="1">
                <a:solidFill>
                  <a:schemeClr val="tx1"/>
                </a:solidFill>
              </a:rPr>
              <a:t>activities</a:t>
            </a:r>
            <a:r>
              <a:rPr lang="da-DK" baseline="0">
                <a:solidFill>
                  <a:schemeClr val="tx1"/>
                </a:solidFill>
              </a:rPr>
              <a:t> </a:t>
            </a:r>
            <a:r>
              <a:rPr lang="da-DK" baseline="0" err="1">
                <a:solidFill>
                  <a:schemeClr val="tx1"/>
                </a:solidFill>
              </a:rPr>
              <a:t>costs</a:t>
            </a:r>
            <a:endParaRPr lang="da-DK" baseline="0">
              <a:solidFill>
                <a:schemeClr val="tx1"/>
              </a:solidFill>
            </a:endParaRPr>
          </a:p>
          <a:p>
            <a:pPr>
              <a:defRPr>
                <a:solidFill>
                  <a:schemeClr val="tx1"/>
                </a:solidFill>
              </a:defRPr>
            </a:pPr>
            <a:r>
              <a:rPr lang="da-DK" baseline="0">
                <a:solidFill>
                  <a:schemeClr val="tx1"/>
                </a:solidFill>
              </a:rPr>
              <a:t>(tot budget: </a:t>
            </a:r>
            <a:r>
              <a:rPr lang="da-DK" sz="1400" b="0" i="0" u="none" strike="noStrike" baseline="0">
                <a:solidFill>
                  <a:schemeClr val="tx1"/>
                </a:solidFill>
              </a:rPr>
              <a:t>€ 4.808.398)</a:t>
            </a:r>
            <a:endParaRPr lang="da-DK">
              <a:solidFill>
                <a:schemeClr val="tx1"/>
              </a:solidFill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Sheet1!$D$19:$D$25</c:f>
              <c:strCache>
                <c:ptCount val="7"/>
                <c:pt idx="0">
                  <c:v>Pre-survey</c:v>
                </c:pt>
                <c:pt idx="1">
                  <c:v>Boulder design</c:v>
                </c:pt>
                <c:pt idx="2">
                  <c:v>Construction work</c:v>
                </c:pt>
                <c:pt idx="3">
                  <c:v>Dissemination</c:v>
                </c:pt>
                <c:pt idx="4">
                  <c:v>Underwater trail</c:v>
                </c:pt>
                <c:pt idx="5">
                  <c:v>Project management and coordination</c:v>
                </c:pt>
                <c:pt idx="6">
                  <c:v>Monitoring post-restoration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AE0-49A0-A40D-40AD15BAA0F5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5AE0-49A0-A40D-40AD15BAA0F5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5AE0-49A0-A40D-40AD15BAA0F5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5AE0-49A0-A40D-40AD15BAA0F5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5AE0-49A0-A40D-40AD15BAA0F5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5AE0-49A0-A40D-40AD15BAA0F5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5AE0-49A0-A40D-40AD15BAA0F5}"/>
              </c:ext>
            </c:extLst>
          </c:dPt>
          <c:dLbls>
            <c:dLbl>
              <c:idx val="0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26D81D1C-CBF5-4BD9-AB6F-2661AAE1BF02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5AE0-49A0-A40D-40AD15BAA0F5}"/>
                </c:ext>
              </c:extLst>
            </c:dLbl>
            <c:dLbl>
              <c:idx val="1"/>
              <c:tx>
                <c:rich>
                  <a:bodyPr/>
                  <a:lstStyle/>
                  <a:p>
                    <a:fld id="{32E3FAB0-329D-4803-A254-1F4AD7BDEBF4}" type="VALUE">
                      <a:rPr lang="en-US"/>
                      <a:pPr/>
                      <a:t>[VALUE]</a:t>
                    </a:fld>
                    <a:r>
                      <a:rPr lang="en-US"/>
                      <a:t> </a:t>
                    </a: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€</a:t>
                    </a:r>
                    <a:r>
                      <a:rPr lang="en-US"/>
                      <a:t> 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5AE0-49A0-A40D-40AD15BAA0F5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5AE0-49A0-A40D-40AD15BAA0F5}"/>
                </c:ext>
              </c:extLst>
            </c:dLbl>
            <c:dLbl>
              <c:idx val="3"/>
              <c:tx>
                <c:rich>
                  <a:bodyPr/>
                  <a:lstStyle/>
                  <a:p>
                    <a:fld id="{D8EBF1B9-F739-44CB-AEA4-F87E7E5A3D26}" type="VALUE">
                      <a:rPr lang="en-US"/>
                      <a:pPr/>
                      <a:t>[VALUE]</a:t>
                    </a:fld>
                    <a:r>
                      <a:rPr lang="en-US"/>
                      <a:t> </a:t>
                    </a: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€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5AE0-49A0-A40D-40AD15BAA0F5}"/>
                </c:ext>
              </c:extLst>
            </c:dLbl>
            <c:dLbl>
              <c:idx val="4"/>
              <c:tx>
                <c:rich>
                  <a:bodyPr/>
                  <a:lstStyle/>
                  <a:p>
                    <a:fld id="{21AD2D4A-CA30-4DD0-AB5F-2C430141B6E4}" type="VALUE">
                      <a:rPr lang="en-US"/>
                      <a:pPr/>
                      <a:t>[VALUE]</a:t>
                    </a:fld>
                    <a:r>
                      <a:rPr lang="en-US"/>
                      <a:t> </a:t>
                    </a: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€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5AE0-49A0-A40D-40AD15BAA0F5}"/>
                </c:ext>
              </c:extLst>
            </c:dLbl>
            <c:dLbl>
              <c:idx val="5"/>
              <c:tx>
                <c:rich>
                  <a:bodyPr/>
                  <a:lstStyle/>
                  <a:p>
                    <a:fld id="{4A464261-78CF-4E33-946D-6323717791A4}" type="VALUE">
                      <a:rPr lang="en-US"/>
                      <a:pPr/>
                      <a:t>[VALUE]</a:t>
                    </a:fld>
                    <a:r>
                      <a:rPr lang="en-US"/>
                      <a:t> </a:t>
                    </a:r>
                    <a:r>
                      <a:rPr lang="en-US" sz="900" b="0" i="0" u="none" strike="noStrike" kern="1200" baseline="0">
                        <a:solidFill>
                          <a:sysClr val="windowText" lastClr="000000">
                            <a:lumMod val="75000"/>
                            <a:lumOff val="25000"/>
                          </a:sysClr>
                        </a:solidFill>
                      </a:rPr>
                      <a:t>€</a:t>
                    </a:r>
                  </a:p>
                </c:rich>
              </c:tx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5AE0-49A0-A40D-40AD15BAA0F5}"/>
                </c:ext>
              </c:extLst>
            </c:dLbl>
            <c:dLbl>
              <c:idx val="6"/>
              <c:tx>
                <c:rich>
                  <a:bodyPr rot="0" spcFirstLastPara="1" vertOverflow="ellipsis" vert="horz" wrap="square" lIns="38100" tIns="19050" rIns="38100" bIns="19050" anchor="ctr" anchorCtr="1">
                    <a:spAutoFit/>
                  </a:bodyPr>
                  <a:lstStyle/>
                  <a:p>
                    <a:pPr>
                      <a:defRPr sz="900" b="0" i="0" u="none" strike="noStrike" kern="1200" baseline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fld id="{5C1AF05E-43C9-4271-912A-FCB6F1BEB341}" type="VALUE">
                      <a:rPr lang="en-US">
                        <a:solidFill>
                          <a:schemeClr val="bg1"/>
                        </a:solidFill>
                      </a:rPr>
                      <a:pPr>
                        <a:defRPr>
                          <a:solidFill>
                            <a:schemeClr val="bg1"/>
                          </a:solidFill>
                        </a:defRPr>
                      </a:pPr>
                      <a:t>[VALUE]</a:t>
                    </a:fld>
                    <a:r>
                      <a:rPr lang="en-US">
                        <a:solidFill>
                          <a:schemeClr val="bg1"/>
                        </a:solidFill>
                      </a:rPr>
                      <a:t> </a:t>
                    </a:r>
                    <a:r>
                      <a:rPr lang="en-US" sz="900" b="0" i="0" u="none" strike="noStrike" kern="1200" baseline="0">
                        <a:solidFill>
                          <a:schemeClr val="bg1"/>
                        </a:solidFill>
                      </a:rPr>
                      <a:t>€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900" b="0" i="0" u="none" strike="noStrike" kern="1200" baseline="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5AE0-49A0-A40D-40AD15BAA0F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Sheet1!$D$19:$D$25</c:f>
              <c:strCache>
                <c:ptCount val="7"/>
                <c:pt idx="0">
                  <c:v>Pre-survey</c:v>
                </c:pt>
                <c:pt idx="1">
                  <c:v>Boulder design</c:v>
                </c:pt>
                <c:pt idx="2">
                  <c:v>Construction work</c:v>
                </c:pt>
                <c:pt idx="3">
                  <c:v>Dissemination</c:v>
                </c:pt>
                <c:pt idx="4">
                  <c:v>Underwater trail</c:v>
                </c:pt>
                <c:pt idx="5">
                  <c:v>Project management and coordination</c:v>
                </c:pt>
                <c:pt idx="6">
                  <c:v>Monitoring post-restoration</c:v>
                </c:pt>
              </c:strCache>
            </c:strRef>
          </c:cat>
          <c:val>
            <c:numRef>
              <c:f>Sheet1!$E$19:$E$25</c:f>
              <c:numCache>
                <c:formatCode>General</c:formatCode>
                <c:ptCount val="7"/>
                <c:pt idx="0">
                  <c:v>161.59300000000002</c:v>
                </c:pt>
                <c:pt idx="1">
                  <c:v>85.442999999999998</c:v>
                </c:pt>
                <c:pt idx="2">
                  <c:v>0</c:v>
                </c:pt>
                <c:pt idx="3">
                  <c:v>45.273000000000003</c:v>
                </c:pt>
                <c:pt idx="4">
                  <c:v>17.271999999999998</c:v>
                </c:pt>
                <c:pt idx="5">
                  <c:v>144.75399999999999</c:v>
                </c:pt>
                <c:pt idx="6">
                  <c:v>653.79199999999992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E-5AE0-49A0-A40D-40AD15BAA0F5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3.4367901321784791E-5"/>
          <c:y val="0.45448237407283271"/>
          <c:w val="0.30240708700650087"/>
          <c:h val="0.54551762592716746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0CCD8A-6394-47F9-80F8-3E8BE4A0EA61}" type="datetimeFigureOut">
              <a:rPr lang="da-DK" smtClean="0"/>
              <a:t>05-12-2024</a:t>
            </a:fld>
            <a:endParaRPr lang="da-D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a-D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da-D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CD9425-577A-46EE-9422-EF7F614DC95E}" type="slidenum">
              <a:rPr lang="da-DK" smtClean="0"/>
              <a:t>‹#›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323509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0616-EF10-7561-B26B-39B4BC185C6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A67AD1-DED8-3776-A5F9-0CEFD0CB9AB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DD1C5A-D4B1-DBD5-2D98-1F56FA41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C41DD-ECE4-5417-1005-C33C0CC765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E80B3B-D44C-4FE9-A1A9-6E61BFD0C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3849491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F2ECB-8D76-D9AE-7AB2-71B401302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C61A828-2D2F-5F3D-A843-2DB116C5971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907D7D-1090-9983-3EA1-725ED8835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D03B9B-415E-21B3-BD6F-90F2F26D72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8315F7-06B8-33FF-82E1-0420D5EEF4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9789440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DE48AB-B851-E904-7200-A89E2E11D1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8041835-F926-79F3-CBDE-A049BBAAA3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3EEA68-3827-B053-E2E6-CE9B40F922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54C62B-B780-C7F5-957F-66B160F4BC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40899C-B453-A81D-C8E5-2E1EDB4EF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0751328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DBAB69-A8D8-303B-AEA7-9C7CD99817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59EECE-C2CE-2085-CA7A-487876BE5D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5212A-E1B0-B499-A13F-0284387983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627A9A-46A4-232E-D0C4-16B130667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565581-59A0-3504-1631-ED4E9ED008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411390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D1948-CE42-548D-2287-513D92D15E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300C47-EF4E-4785-8DE9-45FD010970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67954B-1301-D718-9934-A4C75133A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FBF035-FA71-31FA-A6B4-FCF5E4940E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65AD-1979-1E12-4E9F-984C5750F9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834590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99F6EA-B634-3C55-4580-F3E34B34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75B72-0D1A-5C3A-A162-E92CBF02F17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DDC493C-D8FE-0562-49D1-45DDACA7183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97537-329E-AAC5-0228-1227A10F29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1718E2-80F3-C6B7-F43C-F9271EDD6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0A3610-2F05-2A05-E2E0-8556E57699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580602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1C7C5-C04C-BB42-BE8B-F626919AFD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A3A45A-3871-AAC5-4A24-53B97D5AE1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1F8DE9-3EF9-120B-3707-2764F511F2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4FA2A83-4BC8-E18A-00B8-623BB47642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1A5752E-9C52-D33C-9913-42B90FB9CE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933820-9D3F-059D-21D1-D0AC96526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16D1576-1AAC-A38B-4261-501FABF92D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96C21B7-5274-AD13-1CD2-386F13409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689027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DC000-FB9D-3754-769F-736750E570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E94865C-6A87-7D9A-451D-D47414231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71AEE5A-AD51-189F-9509-81B02023B7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771EBB-6021-3540-F3E9-8924890C2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473186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2FDF23A-0033-6A9C-E8BD-50C606BA9B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3838A4-6662-29C4-0726-5B1261112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B29441-5260-9A85-5B65-EE3E2CD75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3974157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9A2D65-3DF2-0652-D381-61F849FB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5AC4BB-49C8-A110-4124-7111D48107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140C583-2A2B-4445-12DF-D608C6AB63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8B5B740-FE1F-81B2-F1E3-0AE9AB78B0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B9BA20-09C8-5C82-6AF3-21DECBECD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12FF586-C54A-0C86-945F-B36F2B97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999392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FDE023-2805-91F4-9562-86ED7D303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E9A5FB2-DDCC-03F0-B697-C5CCF0389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FI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A301EB-FDCF-37E6-F6DA-A92C6B2818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BD75EFB-2F1A-F9E0-18EA-A62C3F746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A1C44F-AA61-904A-4E0C-0F2C5659C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587DBE2-E0FD-44E3-D2CE-8AECDFB80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786471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3025F1C-B0BA-F4A5-3FCA-2D5628AAB3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FI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37551C6-F5F4-F614-7369-065F5D717A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9D111-396F-F7A4-5623-90FD07F283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5DB04BB-E884-4791-BA17-4ED251DC71DC}" type="datetimeFigureOut">
              <a:rPr lang="en-FI" smtClean="0"/>
              <a:t>12/05/2024</a:t>
            </a:fld>
            <a:endParaRPr lang="en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A424BA-826B-321B-FB76-3B9D01B52ED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E7D1A1-CD91-DBBA-1288-BF6ED72C4B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E07DFCF-965E-4238-BE06-EB8AF317E2BE}" type="slidenum">
              <a:rPr lang="en-FI" smtClean="0"/>
              <a:t>‹#›</a:t>
            </a:fld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204081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jpeg"/><Relationship Id="rId7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fmontesanto@ecos.au.dk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danishmarinerestoration.com/media/72519/concepts-in-relation-to-marine-nature-restoration-uk.pdf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.png"/><Relationship Id="rId5" Type="http://schemas.openxmlformats.org/officeDocument/2006/relationships/image" Target="../media/image7.tiff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Relationship Id="rId9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marinnatur.dk/kort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8EE2-3EB6-2213-126B-0C56438B47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8D873C-911D-512C-E9DD-BAD8499761E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7" name="Picture 6" descr="A blue circle with a green aurora borealis over a snowy mountain&#10;&#10;Description automatically generated">
            <a:extLst>
              <a:ext uri="{FF2B5EF4-FFF2-40B4-BE49-F238E27FC236}">
                <a16:creationId xmlns:a16="http://schemas.microsoft.com/office/drawing/2014/main" id="{3DB51646-3064-CCA4-CAC3-CF31C34A19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89078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410DDD-9E41-08BE-82F0-8BB4E79BE9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A7C2746-2ADF-EFBB-783F-990B8ECB53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64479A2-708F-24BB-AC4C-73B8AB18473B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1507CE-4BD2-250F-D29C-BEE72950200C}"/>
              </a:ext>
            </a:extLst>
          </p:cNvPr>
          <p:cNvSpPr txBox="1">
            <a:spLocks/>
          </p:cNvSpPr>
          <p:nvPr/>
        </p:nvSpPr>
        <p:spPr>
          <a:xfrm>
            <a:off x="3534314" y="2421955"/>
            <a:ext cx="5257800" cy="4035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da-DK" sz="1800">
                <a:latin typeface="AU Passata" panose="020B0503030502030804" pitchFamily="34" charset="0"/>
              </a:rPr>
              <a:t>Marine habitat- </a:t>
            </a:r>
            <a:r>
              <a:rPr lang="da-DK" sz="1800" err="1">
                <a:latin typeface="AU Passata" panose="020B0503030502030804" pitchFamily="34" charset="0"/>
              </a:rPr>
              <a:t>nursery</a:t>
            </a:r>
            <a:r>
              <a:rPr lang="da-DK" sz="1800">
                <a:latin typeface="AU Passata" panose="020B0503030502030804" pitchFamily="34" charset="0"/>
              </a:rPr>
              <a:t> - </a:t>
            </a:r>
            <a:r>
              <a:rPr lang="da-DK" sz="1800" err="1">
                <a:latin typeface="AU Passata" panose="020B0503030502030804" pitchFamily="34" charset="0"/>
              </a:rPr>
              <a:t>fisheries</a:t>
            </a:r>
            <a:r>
              <a:rPr lang="da-DK" sz="1800">
                <a:latin typeface="AU Passata" panose="020B0503030502030804" pitchFamily="34" charset="0"/>
              </a:rPr>
              <a:t> spillover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59FDFA48-ACA8-0F81-60F6-B84382793E3B}"/>
              </a:ext>
            </a:extLst>
          </p:cNvPr>
          <p:cNvCxnSpPr/>
          <p:nvPr/>
        </p:nvCxnSpPr>
        <p:spPr>
          <a:xfrm>
            <a:off x="2019595" y="2786627"/>
            <a:ext cx="7685314" cy="0"/>
          </a:xfrm>
          <a:prstGeom prst="straightConnector1">
            <a:avLst/>
          </a:prstGeom>
          <a:noFill/>
          <a:ln w="57150" cap="flat" cmpd="sng" algn="ctr">
            <a:solidFill>
              <a:srgbClr val="4EA72E">
                <a:lumMod val="75000"/>
              </a:srgbClr>
            </a:solidFill>
            <a:prstDash val="sysDash"/>
            <a:miter lim="800000"/>
            <a:headEnd type="triangle"/>
            <a:tailEnd type="triangle"/>
          </a:ln>
          <a:effectLst/>
        </p:spPr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E1546953-EE84-F422-26A4-0CA74EF934CA}"/>
              </a:ext>
            </a:extLst>
          </p:cNvPr>
          <p:cNvCxnSpPr/>
          <p:nvPr/>
        </p:nvCxnSpPr>
        <p:spPr>
          <a:xfrm>
            <a:off x="2019595" y="3335068"/>
            <a:ext cx="7685314" cy="0"/>
          </a:xfrm>
          <a:prstGeom prst="straightConnector1">
            <a:avLst/>
          </a:prstGeom>
          <a:noFill/>
          <a:ln w="57150" cap="flat" cmpd="sng" algn="ctr">
            <a:solidFill>
              <a:srgbClr val="0F9ED5">
                <a:lumMod val="75000"/>
              </a:srgbClr>
            </a:solidFill>
            <a:prstDash val="sysDash"/>
            <a:miter lim="800000"/>
            <a:headEnd type="triangle"/>
            <a:tailEnd type="triangle"/>
          </a:ln>
          <a:effectLst/>
        </p:spPr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9FD4B29A-01CF-B5BB-58FF-831F1508A3C8}"/>
              </a:ext>
            </a:extLst>
          </p:cNvPr>
          <p:cNvCxnSpPr/>
          <p:nvPr/>
        </p:nvCxnSpPr>
        <p:spPr>
          <a:xfrm>
            <a:off x="2074023" y="3789168"/>
            <a:ext cx="7685314" cy="0"/>
          </a:xfrm>
          <a:prstGeom prst="straightConnector1">
            <a:avLst/>
          </a:prstGeom>
          <a:noFill/>
          <a:ln w="57150" cap="flat" cmpd="sng" algn="ctr">
            <a:solidFill>
              <a:srgbClr val="7030A0"/>
            </a:solidFill>
            <a:prstDash val="sysDash"/>
            <a:miter lim="800000"/>
            <a:headEnd type="triangle"/>
            <a:tailEnd type="triangle"/>
          </a:ln>
          <a:effectLst/>
        </p:spPr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48C9EB44-1796-4CF5-2613-9B6CFD4DA9D0}"/>
              </a:ext>
            </a:extLst>
          </p:cNvPr>
          <p:cNvSpPr txBox="1">
            <a:spLocks/>
          </p:cNvSpPr>
          <p:nvPr/>
        </p:nvSpPr>
        <p:spPr>
          <a:xfrm>
            <a:off x="2441416" y="2923682"/>
            <a:ext cx="7048499" cy="333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Wave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attenuation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coastal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protection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substrate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provisioning</a:t>
            </a:r>
            <a:endParaRPr kumimoji="0" lang="da-DK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36819143-DA5B-4AD2-727F-5995A41B8156}"/>
              </a:ext>
            </a:extLst>
          </p:cNvPr>
          <p:cNvSpPr txBox="1">
            <a:spLocks/>
          </p:cNvSpPr>
          <p:nvPr/>
        </p:nvSpPr>
        <p:spPr>
          <a:xfrm>
            <a:off x="2441416" y="3417363"/>
            <a:ext cx="7048499" cy="33399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Carbon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and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nutrient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storage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– </a:t>
            </a:r>
            <a:r>
              <a:rPr kumimoji="0" lang="da-DK" sz="1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water</a:t>
            </a:r>
            <a:r>
              <a:rPr kumimoji="0" lang="da-DK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filtration</a:t>
            </a:r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CC1A3D0E-F743-DCB6-1BD9-4BB72438A1D4}"/>
              </a:ext>
            </a:extLst>
          </p:cNvPr>
          <p:cNvSpPr txBox="1">
            <a:spLocks/>
          </p:cNvSpPr>
          <p:nvPr/>
        </p:nvSpPr>
        <p:spPr bwMode="auto">
          <a:xfrm>
            <a:off x="318000" y="161360"/>
            <a:ext cx="11556000" cy="75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 algn="ctr">
              <a:buFontTx/>
            </a:pPr>
            <a:r>
              <a:rPr lang="en-GB" sz="3200" kern="0"/>
              <a:t>SEASCAPE restoration </a:t>
            </a:r>
          </a:p>
        </p:txBody>
      </p:sp>
      <p:pic>
        <p:nvPicPr>
          <p:cNvPr id="21" name="Billede 36">
            <a:extLst>
              <a:ext uri="{FF2B5EF4-FFF2-40B4-BE49-F238E27FC236}">
                <a16:creationId xmlns:a16="http://schemas.microsoft.com/office/drawing/2014/main" id="{00324B57-EAEE-1239-0F20-2496805F3C6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5670" y="912414"/>
            <a:ext cx="1944216" cy="1297553"/>
          </a:xfrm>
          <a:prstGeom prst="rect">
            <a:avLst/>
          </a:prstGeom>
        </p:spPr>
      </p:pic>
      <p:pic>
        <p:nvPicPr>
          <p:cNvPr id="22" name="Billede 37">
            <a:extLst>
              <a:ext uri="{FF2B5EF4-FFF2-40B4-BE49-F238E27FC236}">
                <a16:creationId xmlns:a16="http://schemas.microsoft.com/office/drawing/2014/main" id="{2AC59FA4-3577-2A61-58AE-D0E2AEF18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8078" y="891482"/>
            <a:ext cx="2092000" cy="1393272"/>
          </a:xfrm>
          <a:prstGeom prst="rect">
            <a:avLst/>
          </a:prstGeom>
        </p:spPr>
      </p:pic>
      <p:pic>
        <p:nvPicPr>
          <p:cNvPr id="23" name="Billede 38" descr="Et billede, der indeholder græs, plante, vand, grøn&#10;&#10;Automatisk genereret beskrivelse">
            <a:extLst>
              <a:ext uri="{FF2B5EF4-FFF2-40B4-BE49-F238E27FC236}">
                <a16:creationId xmlns:a16="http://schemas.microsoft.com/office/drawing/2014/main" id="{BEFBFEE3-F03E-E1AB-188A-60C55BD5164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5258" y="887143"/>
            <a:ext cx="1836866" cy="1390478"/>
          </a:xfrm>
          <a:prstGeom prst="rect">
            <a:avLst/>
          </a:prstGeom>
        </p:spPr>
      </p:pic>
      <p:sp>
        <p:nvSpPr>
          <p:cNvPr id="24" name="Pil: venstre-højre 39">
            <a:extLst>
              <a:ext uri="{FF2B5EF4-FFF2-40B4-BE49-F238E27FC236}">
                <a16:creationId xmlns:a16="http://schemas.microsoft.com/office/drawing/2014/main" id="{088066D8-CD3C-7881-8F21-44BDE5CDE081}"/>
              </a:ext>
            </a:extLst>
          </p:cNvPr>
          <p:cNvSpPr/>
          <p:nvPr/>
        </p:nvSpPr>
        <p:spPr bwMode="auto">
          <a:xfrm>
            <a:off x="3879067" y="1480881"/>
            <a:ext cx="1008112" cy="182590"/>
          </a:xfrm>
          <a:prstGeom prst="leftRightArrow">
            <a:avLst/>
          </a:prstGeom>
          <a:solidFill>
            <a:schemeClr val="bg1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sp>
        <p:nvSpPr>
          <p:cNvPr id="25" name="Pil: venstre-højre 40">
            <a:extLst>
              <a:ext uri="{FF2B5EF4-FFF2-40B4-BE49-F238E27FC236}">
                <a16:creationId xmlns:a16="http://schemas.microsoft.com/office/drawing/2014/main" id="{839B5DFC-DE04-D0C4-5BA7-0E4A8B04D718}"/>
              </a:ext>
            </a:extLst>
          </p:cNvPr>
          <p:cNvSpPr/>
          <p:nvPr/>
        </p:nvSpPr>
        <p:spPr bwMode="auto">
          <a:xfrm>
            <a:off x="7178465" y="1491087"/>
            <a:ext cx="1008112" cy="182590"/>
          </a:xfrm>
          <a:prstGeom prst="leftRightArrow">
            <a:avLst/>
          </a:prstGeom>
          <a:solidFill>
            <a:schemeClr val="bg1"/>
          </a:solidFill>
          <a:ln w="1778" cap="flat" cmpd="sng" algn="ctr">
            <a:solidFill>
              <a:schemeClr val="accent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Autofit/>
          </a:bodyPr>
          <a:lstStyle/>
          <a:p>
            <a:pPr marL="0" marR="0" indent="0" algn="l" defTabSz="914400" rtl="0" eaLnBrk="1" fontAlgn="base" latinLnBrk="0" hangingPunct="1">
              <a:lnSpc>
                <a:spcPct val="95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U Passata" pitchFamily="34" charset="0"/>
              <a:buNone/>
              <a:tabLst/>
            </a:pPr>
            <a:endParaRPr kumimoji="0" lang="da-DK" sz="1600" b="0" i="0" u="none" strike="noStrike" cap="none" normalizeH="0" baseline="0" err="1">
              <a:ln>
                <a:noFill/>
              </a:ln>
              <a:solidFill>
                <a:schemeClr val="bg1"/>
              </a:solidFill>
              <a:effectLst/>
              <a:latin typeface="AU Passata" pitchFamily="34" charset="0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F48FAB7-F8D6-33C4-A79B-F83CC9BE981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7742" y="3904244"/>
            <a:ext cx="5263763" cy="287822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A942629-98A2-B8B7-E369-033872616C97}"/>
              </a:ext>
            </a:extLst>
          </p:cNvPr>
          <p:cNvSpPr txBox="1"/>
          <p:nvPr/>
        </p:nvSpPr>
        <p:spPr>
          <a:xfrm>
            <a:off x="537167" y="4445130"/>
            <a:ext cx="245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/>
              <a:t>Sund Vejle fjord </a:t>
            </a:r>
            <a:r>
              <a:rPr lang="da-DK" sz="2800" b="1" err="1"/>
              <a:t>project</a:t>
            </a:r>
            <a:endParaRPr lang="da-DK" sz="2800" b="1"/>
          </a:p>
        </p:txBody>
      </p:sp>
    </p:spTree>
    <p:extLst>
      <p:ext uri="{BB962C8B-B14F-4D97-AF65-F5344CB8AC3E}">
        <p14:creationId xmlns:p14="http://schemas.microsoft.com/office/powerpoint/2010/main" val="2228802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6" grpId="0"/>
      <p:bldP spid="17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5A8F6A-2C82-47D2-8DAD-362CF13B4F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B5A03-BB65-2C40-B774-667BB11E99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89D5C41-7135-A85E-7442-5B70BA8B15B8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8" name="Title 3">
            <a:extLst>
              <a:ext uri="{FF2B5EF4-FFF2-40B4-BE49-F238E27FC236}">
                <a16:creationId xmlns:a16="http://schemas.microsoft.com/office/drawing/2014/main" id="{7E990364-C07F-AEB8-C79B-845CF5BACCB2}"/>
              </a:ext>
            </a:extLst>
          </p:cNvPr>
          <p:cNvSpPr txBox="1">
            <a:spLocks/>
          </p:cNvSpPr>
          <p:nvPr/>
        </p:nvSpPr>
        <p:spPr bwMode="auto">
          <a:xfrm>
            <a:off x="318000" y="227562"/>
            <a:ext cx="11556000" cy="75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lnSpc>
                <a:spcPct val="89000"/>
              </a:lnSpc>
              <a:spcBef>
                <a:spcPct val="0"/>
              </a:spcBef>
              <a:spcAft>
                <a:spcPct val="0"/>
              </a:spcAft>
              <a:defRPr sz="4500" b="1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2pPr>
            <a:lvl3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3pPr>
            <a:lvl4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4pPr>
            <a:lvl5pPr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5pPr>
            <a:lvl6pPr marL="4572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6pPr>
            <a:lvl7pPr marL="9144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7pPr>
            <a:lvl8pPr marL="13716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8pPr>
            <a:lvl9pPr marL="1828800" algn="l" rtl="0" eaLnBrk="1" fontAlgn="base" hangingPunct="1">
              <a:lnSpc>
                <a:spcPct val="83000"/>
              </a:lnSpc>
              <a:spcBef>
                <a:spcPct val="0"/>
              </a:spcBef>
              <a:spcAft>
                <a:spcPct val="0"/>
              </a:spcAft>
              <a:defRPr sz="4000">
                <a:solidFill>
                  <a:schemeClr val="bg2"/>
                </a:solidFill>
                <a:latin typeface="AU Passata" pitchFamily="34" charset="0"/>
              </a:defRPr>
            </a:lvl9pPr>
          </a:lstStyle>
          <a:p>
            <a:pPr algn="ctr">
              <a:buFontTx/>
            </a:pPr>
            <a:r>
              <a:rPr lang="en-GB" sz="3200" kern="0"/>
              <a:t>SEASCAPE restoration 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FC09FE9E-3613-2712-4AC9-2066D3DF384F}"/>
              </a:ext>
            </a:extLst>
          </p:cNvPr>
          <p:cNvGrpSpPr/>
          <p:nvPr/>
        </p:nvGrpSpPr>
        <p:grpSpPr>
          <a:xfrm>
            <a:off x="2830665" y="744205"/>
            <a:ext cx="7164125" cy="3254598"/>
            <a:chOff x="2830665" y="744205"/>
            <a:chExt cx="7164125" cy="3254598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DF1AF22B-4F98-7539-D3CC-1D12800954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830665" y="758969"/>
              <a:ext cx="5523990" cy="3239834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4ACDA46-F789-686E-4BBB-42C8E85A0019}"/>
                </a:ext>
              </a:extLst>
            </p:cNvPr>
            <p:cNvSpPr txBox="1"/>
            <p:nvPr/>
          </p:nvSpPr>
          <p:spPr>
            <a:xfrm>
              <a:off x="6412059" y="2266485"/>
              <a:ext cx="1646734" cy="2565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a-DK" sz="1200"/>
                <a:t>Fjord management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71782FEB-BFB5-8B7B-DAF7-E1D30F693001}"/>
                </a:ext>
              </a:extLst>
            </p:cNvPr>
            <p:cNvSpPr txBox="1"/>
            <p:nvPr/>
          </p:nvSpPr>
          <p:spPr>
            <a:xfrm>
              <a:off x="6429992" y="3493252"/>
              <a:ext cx="173599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a-DK" sz="1200" err="1"/>
                <a:t>Taxes</a:t>
              </a:r>
              <a:endParaRPr lang="da-DK" sz="12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286B15ED-2A8E-D797-6503-BA7F36A9C8BC}"/>
                </a:ext>
              </a:extLst>
            </p:cNvPr>
            <p:cNvSpPr txBox="1"/>
            <p:nvPr/>
          </p:nvSpPr>
          <p:spPr>
            <a:xfrm>
              <a:off x="6429993" y="3157448"/>
              <a:ext cx="1646734" cy="2565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a-DK" sz="1200"/>
                <a:t>Marine restoration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FE72BE80-0E29-DDB8-8F59-331ECD912815}"/>
                </a:ext>
              </a:extLst>
            </p:cNvPr>
            <p:cNvSpPr txBox="1"/>
            <p:nvPr/>
          </p:nvSpPr>
          <p:spPr>
            <a:xfrm>
              <a:off x="6414081" y="2571031"/>
              <a:ext cx="3580709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a-DK" sz="1200"/>
                <a:t>Public and stakeholders engement and </a:t>
              </a:r>
              <a:r>
                <a:rPr lang="da-DK" sz="1200" err="1"/>
                <a:t>awareness</a:t>
              </a:r>
              <a:endParaRPr lang="da-DK" sz="1200"/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60709B3-B15C-65AB-D832-C40645CC2B1D}"/>
                </a:ext>
              </a:extLst>
            </p:cNvPr>
            <p:cNvSpPr txBox="1"/>
            <p:nvPr/>
          </p:nvSpPr>
          <p:spPr>
            <a:xfrm>
              <a:off x="6414081" y="2849345"/>
              <a:ext cx="3156375" cy="25656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da-DK" sz="1200" err="1"/>
                <a:t>Dissemination</a:t>
              </a:r>
              <a:endParaRPr lang="da-DK" sz="120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F0CC886-F1C6-FCB2-4346-E21AA73477CD}"/>
                </a:ext>
              </a:extLst>
            </p:cNvPr>
            <p:cNvSpPr txBox="1"/>
            <p:nvPr/>
          </p:nvSpPr>
          <p:spPr>
            <a:xfrm>
              <a:off x="3374601" y="2758327"/>
              <a:ext cx="674403" cy="213807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a-DK" sz="900" b="1" err="1"/>
                <a:t>Eelgrass</a:t>
              </a:r>
              <a:r>
                <a:rPr lang="da-DK" sz="900" b="1"/>
                <a:t>: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86162690-1372-970A-58E2-8A9746D7D8F1}"/>
                </a:ext>
              </a:extLst>
            </p:cNvPr>
            <p:cNvSpPr txBox="1"/>
            <p:nvPr/>
          </p:nvSpPr>
          <p:spPr>
            <a:xfrm>
              <a:off x="3493615" y="2950352"/>
              <a:ext cx="703309" cy="2308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a-DK" sz="900" b="1" err="1"/>
                <a:t>Mussels</a:t>
              </a:r>
              <a:r>
                <a:rPr lang="da-DK" sz="900" b="1"/>
                <a:t>: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C56E331-B179-4260-1E4D-F15DD9DE156A}"/>
                </a:ext>
              </a:extLst>
            </p:cNvPr>
            <p:cNvSpPr txBox="1"/>
            <p:nvPr/>
          </p:nvSpPr>
          <p:spPr>
            <a:xfrm>
              <a:off x="3576819" y="3112144"/>
              <a:ext cx="703309" cy="2308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a-DK" sz="900" b="1"/>
                <a:t>Boulders:</a:t>
              </a: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19C3BAA1-F8E2-9A80-DF96-7A97F37C18F2}"/>
                </a:ext>
              </a:extLst>
            </p:cNvPr>
            <p:cNvSpPr txBox="1"/>
            <p:nvPr/>
          </p:nvSpPr>
          <p:spPr>
            <a:xfrm>
              <a:off x="3709254" y="3295656"/>
              <a:ext cx="638552" cy="230832"/>
            </a:xfrm>
            <a:prstGeom prst="rect">
              <a:avLst/>
            </a:prstGeom>
            <a:solidFill>
              <a:srgbClr val="00B0F0"/>
            </a:solidFill>
          </p:spPr>
          <p:txBody>
            <a:bodyPr wrap="square" rtlCol="0">
              <a:spAutoFit/>
            </a:bodyPr>
            <a:lstStyle/>
            <a:p>
              <a:r>
                <a:rPr lang="da-DK" sz="900" b="1" err="1"/>
                <a:t>Crabs</a:t>
              </a:r>
              <a:r>
                <a:rPr lang="da-DK" sz="900" b="1"/>
                <a:t>: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0A8237F0-7472-2CC1-F11D-F855556C95DC}"/>
                </a:ext>
              </a:extLst>
            </p:cNvPr>
            <p:cNvSpPr txBox="1"/>
            <p:nvPr/>
          </p:nvSpPr>
          <p:spPr>
            <a:xfrm>
              <a:off x="5838474" y="744205"/>
              <a:ext cx="20810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b="0" i="0">
                  <a:solidFill>
                    <a:srgbClr val="202124"/>
                  </a:solidFill>
                  <a:effectLst/>
                  <a:latin typeface="Google Sans"/>
                </a:rPr>
                <a:t>= 3.330.522 euro</a:t>
              </a:r>
              <a:endParaRPr lang="da-DK"/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A08A5C2C-60C9-173E-9B81-56658A25922F}"/>
              </a:ext>
            </a:extLst>
          </p:cNvPr>
          <p:cNvSpPr txBox="1"/>
          <p:nvPr/>
        </p:nvSpPr>
        <p:spPr>
          <a:xfrm>
            <a:off x="537167" y="4445130"/>
            <a:ext cx="24570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2800" b="1"/>
              <a:t>Sund Vejle fjord </a:t>
            </a:r>
            <a:r>
              <a:rPr lang="da-DK" sz="2800" b="1" err="1"/>
              <a:t>project</a:t>
            </a:r>
            <a:endParaRPr lang="da-DK" sz="2800" b="1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2A00B6FA-E1F4-D275-DBE4-79B664C378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7742" y="3904244"/>
            <a:ext cx="5263763" cy="287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118695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71D62A-FCD8-5B78-F029-9F4F549911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2FD52CE-6949-0765-8363-4E1113E366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93F1D8D-B8BB-B4A8-B92B-276D6240DFAA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8F0CB4A-64A4-E854-2D49-A2799FC440E3}"/>
              </a:ext>
            </a:extLst>
          </p:cNvPr>
          <p:cNvSpPr txBox="1">
            <a:spLocks/>
          </p:cNvSpPr>
          <p:nvPr/>
        </p:nvSpPr>
        <p:spPr>
          <a:xfrm>
            <a:off x="315995" y="228628"/>
            <a:ext cx="11559010" cy="75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3600"/>
              <a:t>Guidelines and </a:t>
            </a:r>
            <a:r>
              <a:rPr lang="da-DK" sz="3600" err="1"/>
              <a:t>tools</a:t>
            </a:r>
            <a:endParaRPr lang="da-DK" sz="36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304984-6F92-F262-8B52-B9EECD4FC844}"/>
              </a:ext>
            </a:extLst>
          </p:cNvPr>
          <p:cNvSpPr txBox="1">
            <a:spLocks/>
          </p:cNvSpPr>
          <p:nvPr/>
        </p:nvSpPr>
        <p:spPr>
          <a:xfrm>
            <a:off x="175248" y="1080377"/>
            <a:ext cx="9565382" cy="4327387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Ø"/>
            </a:pPr>
            <a:r>
              <a:rPr lang="en-GB" sz="2600"/>
              <a:t>Danish Coastal Authority (</a:t>
            </a:r>
            <a:r>
              <a:rPr lang="en-GB" sz="2600" err="1"/>
              <a:t>Kyst</a:t>
            </a:r>
            <a:r>
              <a:rPr lang="en-GB" sz="2600"/>
              <a:t> </a:t>
            </a:r>
            <a:r>
              <a:rPr lang="en-GB" sz="2600" err="1"/>
              <a:t>Direktoratet</a:t>
            </a:r>
            <a:r>
              <a:rPr lang="en-GB" sz="2600"/>
              <a:t>)  for restoration projects permits </a:t>
            </a:r>
          </a:p>
          <a:p>
            <a:pPr marL="0" indent="0">
              <a:buNone/>
            </a:pPr>
            <a:endParaRPr lang="en-GB" sz="2600"/>
          </a:p>
          <a:p>
            <a:pPr>
              <a:buFont typeface="Wingdings" panose="05000000000000000000" pitchFamily="2" charset="2"/>
              <a:buChar char="Ø"/>
            </a:pPr>
            <a:r>
              <a:rPr lang="en-GB" sz="2600"/>
              <a:t>Guidelines for restoration developed by </a:t>
            </a:r>
            <a:r>
              <a:rPr lang="en-GB" sz="2600" err="1"/>
              <a:t>Center</a:t>
            </a:r>
            <a:r>
              <a:rPr lang="en-GB" sz="2600"/>
              <a:t> for Marine Restoration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600"/>
          </a:p>
          <a:p>
            <a:pPr>
              <a:buFont typeface="Wingdings" panose="05000000000000000000" pitchFamily="2" charset="2"/>
              <a:buChar char="Ø"/>
            </a:pPr>
            <a:r>
              <a:rPr lang="en-GB" sz="2600"/>
              <a:t>Site selection tool for reef restoration (version 1)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600"/>
          </a:p>
          <a:p>
            <a:pPr>
              <a:buFont typeface="Wingdings" panose="05000000000000000000" pitchFamily="2" charset="2"/>
              <a:buChar char="Ø"/>
            </a:pPr>
            <a:r>
              <a:rPr lang="en-GB" sz="2600"/>
              <a:t>Restoration data base</a:t>
            </a:r>
          </a:p>
          <a:p>
            <a:pPr marL="0" indent="0">
              <a:buNone/>
            </a:pPr>
            <a:r>
              <a:rPr lang="en-GB" sz="2600"/>
              <a:t> (updated regularly)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600"/>
          </a:p>
          <a:p>
            <a:pPr>
              <a:buFont typeface="Wingdings" panose="05000000000000000000" pitchFamily="2" charset="2"/>
              <a:buChar char="Ø"/>
            </a:pPr>
            <a:r>
              <a:rPr lang="en-GB" sz="2600"/>
              <a:t>Restoration questionnaire</a:t>
            </a:r>
          </a:p>
          <a:p>
            <a:pPr>
              <a:buFont typeface="Wingdings" panose="05000000000000000000" pitchFamily="2" charset="2"/>
              <a:buChar char="Ø"/>
            </a:pPr>
            <a:endParaRPr lang="en-GB" sz="2600"/>
          </a:p>
          <a:p>
            <a:pPr>
              <a:buFont typeface="Wingdings" panose="05000000000000000000" pitchFamily="2" charset="2"/>
              <a:buChar char="Ø"/>
            </a:pPr>
            <a:r>
              <a:rPr lang="en-GB" sz="2600"/>
              <a:t>Decision wheel</a:t>
            </a:r>
          </a:p>
          <a:p>
            <a:pPr>
              <a:buFont typeface="Arial" panose="020B0604020202020204" pitchFamily="34" charset="0"/>
              <a:buNone/>
            </a:pPr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  <a:p>
            <a:endParaRPr lang="en-GB"/>
          </a:p>
        </p:txBody>
      </p:sp>
      <p:pic>
        <p:nvPicPr>
          <p:cNvPr id="7" name="Picture 6" descr="A poster with waves in the ocean&#10;&#10;Description automatically generated">
            <a:extLst>
              <a:ext uri="{FF2B5EF4-FFF2-40B4-BE49-F238E27FC236}">
                <a16:creationId xmlns:a16="http://schemas.microsoft.com/office/drawing/2014/main" id="{11EA2E4B-6688-F22A-5B5F-F63CA83C72A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00"/>
          <a:stretch/>
        </p:blipFill>
        <p:spPr>
          <a:xfrm>
            <a:off x="9740630" y="328276"/>
            <a:ext cx="806709" cy="1086781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5CBFC907-7CE5-15B5-B4B3-00026018F560}"/>
              </a:ext>
            </a:extLst>
          </p:cNvPr>
          <p:cNvGrpSpPr/>
          <p:nvPr/>
        </p:nvGrpSpPr>
        <p:grpSpPr>
          <a:xfrm>
            <a:off x="175248" y="1633182"/>
            <a:ext cx="11505119" cy="4481830"/>
            <a:chOff x="-1195946" y="1787597"/>
            <a:chExt cx="11505119" cy="4481830"/>
          </a:xfrm>
        </p:grpSpPr>
        <p:pic>
          <p:nvPicPr>
            <p:cNvPr id="20" name="Picture Placeholder 13">
              <a:extLst>
                <a:ext uri="{FF2B5EF4-FFF2-40B4-BE49-F238E27FC236}">
                  <a16:creationId xmlns:a16="http://schemas.microsoft.com/office/drawing/2014/main" id="{B830BE16-6C09-CD26-D24C-7856BF3F4D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5333" b="5333"/>
            <a:stretch/>
          </p:blipFill>
          <p:spPr>
            <a:xfrm>
              <a:off x="8487608" y="1787597"/>
              <a:ext cx="856742" cy="1086464"/>
            </a:xfrm>
            <a:prstGeom prst="rect">
              <a:avLst/>
            </a:prstGeom>
            <a:ln w="3175">
              <a:solidFill>
                <a:srgbClr val="0075BF"/>
              </a:solidFill>
            </a:ln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7CB0DAB-E374-FEED-A1D2-AF1E95C81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9502989" y="1787598"/>
              <a:ext cx="806184" cy="1086464"/>
            </a:xfrm>
            <a:prstGeom prst="rect">
              <a:avLst/>
            </a:prstGeom>
            <a:ln w="3175">
              <a:solidFill>
                <a:srgbClr val="0075BF"/>
              </a:solidFill>
            </a:ln>
          </p:spPr>
        </p:pic>
        <p:pic>
          <p:nvPicPr>
            <p:cNvPr id="24" name="Picture 23" descr="An aerial view of a beach&#10;&#10;Description automatically generated">
              <a:extLst>
                <a:ext uri="{FF2B5EF4-FFF2-40B4-BE49-F238E27FC236}">
                  <a16:creationId xmlns:a16="http://schemas.microsoft.com/office/drawing/2014/main" id="{4F9BB51D-B3D4-31B9-7948-F76B54346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999"/>
            <a:stretch/>
          </p:blipFill>
          <p:spPr>
            <a:xfrm>
              <a:off x="7604631" y="1787597"/>
              <a:ext cx="806709" cy="1106010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364C0B9-EB69-4C97-2DAB-501B9E7C6202}"/>
                </a:ext>
              </a:extLst>
            </p:cNvPr>
            <p:cNvSpPr txBox="1"/>
            <p:nvPr/>
          </p:nvSpPr>
          <p:spPr>
            <a:xfrm>
              <a:off x="-1195946" y="5918562"/>
              <a:ext cx="3928385" cy="35086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200"/>
                <a:t>And several others, have a look at: </a:t>
              </a:r>
              <a:r>
                <a:rPr lang="da-DK" sz="1200"/>
                <a:t>https://marinnatur.dk/</a:t>
              </a:r>
            </a:p>
            <a:p>
              <a:pPr>
                <a:lnSpc>
                  <a:spcPct val="95000"/>
                </a:lnSpc>
              </a:pPr>
              <a:endParaRPr lang="en-GB" sz="1200"/>
            </a:p>
          </p:txBody>
        </p:sp>
      </p:grpSp>
      <p:pic>
        <p:nvPicPr>
          <p:cNvPr id="8" name="Billede 4">
            <a:extLst>
              <a:ext uri="{FF2B5EF4-FFF2-40B4-BE49-F238E27FC236}">
                <a16:creationId xmlns:a16="http://schemas.microsoft.com/office/drawing/2014/main" id="{982DEE86-15F0-72AC-6074-190E5FE70F4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9976" y="3609605"/>
            <a:ext cx="3819827" cy="2976700"/>
          </a:xfrm>
          <a:prstGeom prst="rect">
            <a:avLst/>
          </a:prstGeom>
        </p:spPr>
      </p:pic>
      <p:pic>
        <p:nvPicPr>
          <p:cNvPr id="10" name="Picture 9" descr="A map of the ocean&#10;&#10;Description automatically generated">
            <a:extLst>
              <a:ext uri="{FF2B5EF4-FFF2-40B4-BE49-F238E27FC236}">
                <a16:creationId xmlns:a16="http://schemas.microsoft.com/office/drawing/2014/main" id="{ADE82176-78A4-9F87-9AA1-54E2CC9D0E0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50" r="3800" b="23750"/>
          <a:stretch/>
        </p:blipFill>
        <p:spPr>
          <a:xfrm>
            <a:off x="7954794" y="2842572"/>
            <a:ext cx="4061958" cy="2128079"/>
          </a:xfrm>
          <a:prstGeom prst="rect">
            <a:avLst/>
          </a:prstGeom>
        </p:spPr>
      </p:pic>
      <p:pic>
        <p:nvPicPr>
          <p:cNvPr id="11" name="Billede 6" descr="An image containing text, screenshot, font/font, number/number&#10;&#10;Automatically generated description">
            <a:extLst>
              <a:ext uri="{FF2B5EF4-FFF2-40B4-BE49-F238E27FC236}">
                <a16:creationId xmlns:a16="http://schemas.microsoft.com/office/drawing/2014/main" id="{2BDE51D0-BDDC-83BA-395B-F1F18534F11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9969" y="3195602"/>
            <a:ext cx="3449463" cy="14220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00380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E67D9B-959B-8875-295F-36B9592689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50B8BB2-40F7-036A-95FB-F327F9544A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EDA4E75-79CC-0ED3-D72E-4A1E930F4399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BA8979B-5ABE-557A-0665-7C89811083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95" y="228628"/>
            <a:ext cx="11559010" cy="752101"/>
          </a:xfrm>
        </p:spPr>
        <p:txBody>
          <a:bodyPr/>
          <a:lstStyle/>
          <a:p>
            <a:r>
              <a:rPr lang="da-DK" err="1"/>
              <a:t>Need</a:t>
            </a:r>
            <a:r>
              <a:rPr lang="da-DK"/>
              <a:t> for more attention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7DDAF203-E113-BD52-F0AC-2FDB60A0F0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7369" y="1168317"/>
            <a:ext cx="10800383" cy="4852971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en-GB" b="1"/>
              <a:t>Improved management of restoration projects (interests of conflict):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No regulation of eelgrass seed plant harvesting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Conflict between fishery regulation and biogenic reef restoration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Conflict between eelgrass, mussel beds and reef restoration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u="sng"/>
              <a:t>Restoration</a:t>
            </a:r>
            <a:r>
              <a:rPr lang="en-GB"/>
              <a:t> of habitats not part of the designation of Natura 2000 sites is tricky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Permitting new marine projects not aligned with new MFSD target on ”Benthic integrity”</a:t>
            </a:r>
          </a:p>
          <a:p>
            <a:pPr>
              <a:buNone/>
            </a:pPr>
            <a:endParaRPr lang="en-GB">
              <a:highlight>
                <a:srgbClr val="FFFF00"/>
              </a:highlight>
            </a:endParaRPr>
          </a:p>
          <a:p>
            <a:pPr>
              <a:buNone/>
            </a:pPr>
            <a:r>
              <a:rPr lang="en-GB" b="1"/>
              <a:t>How to best upscale restoration: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Monitoring guidelines with BACI approach needed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Indicators for quantification of restoration success (ecosystem services)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Cost efficiency of restoration types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/>
              <a:t>Target one or more habitats?</a:t>
            </a:r>
          </a:p>
          <a:p>
            <a:pPr>
              <a:buNone/>
            </a:pPr>
            <a:endParaRPr lang="en-GB" b="1"/>
          </a:p>
          <a:p>
            <a:pPr>
              <a:buNone/>
            </a:pPr>
            <a:endParaRPr lang="en-GB" b="1"/>
          </a:p>
          <a:p>
            <a:pPr>
              <a:buNone/>
            </a:pPr>
            <a:endParaRPr lang="en-GB"/>
          </a:p>
          <a:p>
            <a:endParaRPr lang="da-DK"/>
          </a:p>
          <a:p>
            <a:endParaRPr lang="da-DK"/>
          </a:p>
          <a:p>
            <a:endParaRPr lang="da-DK"/>
          </a:p>
          <a:p>
            <a:pPr>
              <a:buNone/>
            </a:pPr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6498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1A3FA6-AF28-0057-81B4-3401C21590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84EE53F-F5C8-4770-FC25-38FE7C19A3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A46313E-5CEE-39A7-C575-7315AF8BE345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80FB005-6A35-95C9-498A-51A14023B171}"/>
              </a:ext>
            </a:extLst>
          </p:cNvPr>
          <p:cNvSpPr txBox="1">
            <a:spLocks/>
          </p:cNvSpPr>
          <p:nvPr/>
        </p:nvSpPr>
        <p:spPr>
          <a:xfrm>
            <a:off x="315995" y="228628"/>
            <a:ext cx="11559010" cy="75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a-DK"/>
              <a:t>Funding - Past and future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A2EDCE-6B8E-9D66-556C-22C69FF9BD94}"/>
              </a:ext>
            </a:extLst>
          </p:cNvPr>
          <p:cNvSpPr txBox="1">
            <a:spLocks/>
          </p:cNvSpPr>
          <p:nvPr/>
        </p:nvSpPr>
        <p:spPr>
          <a:xfrm>
            <a:off x="986095" y="1373021"/>
            <a:ext cx="10222987" cy="45213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2400" b="1"/>
              <a:t>Funding of existing projects: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/>
              <a:t>EU-Life  (Reef restoration)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/>
              <a:t>Velux foundation (boulder reefs, biogenic reefs and eelgrass)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 err="1"/>
              <a:t>Aage</a:t>
            </a:r>
            <a:r>
              <a:rPr lang="en-GB" sz="2400"/>
              <a:t> W Jensen (coastal realignment)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/>
              <a:t>Ministry of environment (boulder reef projects)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en-GB" sz="2400"/>
              <a:t>National Park (boulder reef projects)</a:t>
            </a:r>
          </a:p>
          <a:p>
            <a:endParaRPr lang="en-GB" sz="2400"/>
          </a:p>
          <a:p>
            <a:pPr marL="0" indent="0">
              <a:buNone/>
            </a:pPr>
            <a:r>
              <a:rPr lang="en-GB" sz="2400" b="1"/>
              <a:t>Future funding: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sz="2400" err="1"/>
              <a:t>Havnaturfonden</a:t>
            </a:r>
            <a:r>
              <a:rPr lang="en-GB" sz="2400"/>
              <a:t> (500 mill </a:t>
            </a:r>
            <a:r>
              <a:rPr lang="en-GB" sz="2400" err="1"/>
              <a:t>dkr</a:t>
            </a:r>
            <a:r>
              <a:rPr lang="en-GB" sz="2400"/>
              <a:t>). (2024-2030) first projects autumn </a:t>
            </a:r>
            <a:br>
              <a:rPr lang="en-GB" sz="2400"/>
            </a:br>
            <a:r>
              <a:rPr lang="en-GB" sz="2400"/>
              <a:t>Special secretariat in the Danish EPA with an external advisory board </a:t>
            </a:r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445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0BE2E8-416E-D63E-C752-FEACBF8FE2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867BC6-C555-3C62-B6C4-65B18F1276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FI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8209E0-3717-B177-36A6-BEA1744E55A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FI"/>
          </a:p>
        </p:txBody>
      </p:sp>
      <p:pic>
        <p:nvPicPr>
          <p:cNvPr id="5" name="Picture 4" descr="A green lights in the sky over a snowy mountain&#10;&#10;Description automatically generated">
            <a:extLst>
              <a:ext uri="{FF2B5EF4-FFF2-40B4-BE49-F238E27FC236}">
                <a16:creationId xmlns:a16="http://schemas.microsoft.com/office/drawing/2014/main" id="{CB7E8EDB-C9A9-01DE-9D0B-77357011F8B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650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8278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5F3713-60BF-6371-449C-4D612F553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E4CE089-1415-5A6B-1A63-FA5F8D70EA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B207F89-4889-6AAF-736A-FE753A442A8A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A4A9A64-1370-0AB9-3209-6506CCE32638}"/>
              </a:ext>
            </a:extLst>
          </p:cNvPr>
          <p:cNvSpPr txBox="1"/>
          <p:nvPr/>
        </p:nvSpPr>
        <p:spPr>
          <a:xfrm>
            <a:off x="378703" y="3737094"/>
            <a:ext cx="8677192" cy="163121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>
                <a:solidFill>
                  <a:srgbClr val="00497F"/>
                </a:solidFill>
              </a:rPr>
              <a:t>Federica Montesanto, Peter Stæhr and Karsten Dahl</a:t>
            </a:r>
            <a:endParaRPr lang="en-US"/>
          </a:p>
          <a:p>
            <a:r>
              <a:rPr lang="en-US" sz="2000">
                <a:solidFill>
                  <a:srgbClr val="00497F"/>
                </a:solidFill>
              </a:rPr>
              <a:t>Aarhus University -  </a:t>
            </a:r>
            <a:r>
              <a:rPr lang="en-US" sz="2000" err="1">
                <a:solidFill>
                  <a:srgbClr val="00497F"/>
                </a:solidFill>
              </a:rPr>
              <a:t>Ecoscience</a:t>
            </a:r>
            <a:r>
              <a:rPr lang="en-US" sz="2000">
                <a:solidFill>
                  <a:srgbClr val="00497F"/>
                </a:solidFill>
              </a:rPr>
              <a:t> Department</a:t>
            </a:r>
            <a:br>
              <a:rPr lang="en-US" sz="2000">
                <a:solidFill>
                  <a:srgbClr val="00497F"/>
                </a:solidFill>
              </a:rPr>
            </a:br>
            <a:r>
              <a:rPr lang="en-US" sz="2000">
                <a:solidFill>
                  <a:srgbClr val="00497F"/>
                </a:solidFill>
              </a:rPr>
              <a:t>Danish Center for Marine Restoration</a:t>
            </a:r>
          </a:p>
          <a:p>
            <a:r>
              <a:rPr lang="en-US" sz="1600">
                <a:solidFill>
                  <a:srgbClr val="00497F"/>
                </a:solidFill>
                <a:hlinkClick r:id="rId3"/>
              </a:rPr>
              <a:t>fmontesanto@ecos.au.dk</a:t>
            </a:r>
            <a:endParaRPr lang="en-FI" sz="1600">
              <a:solidFill>
                <a:srgbClr val="00497F"/>
              </a:solidFill>
            </a:endParaRPr>
          </a:p>
          <a:p>
            <a:endParaRPr lang="en-US" sz="1600">
              <a:solidFill>
                <a:srgbClr val="00497F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DF2AF9EB-2293-D817-FBD0-80C23188E1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111" y="1242525"/>
            <a:ext cx="5115604" cy="1325563"/>
          </a:xfrm>
        </p:spPr>
        <p:txBody>
          <a:bodyPr vert="horz" lIns="91440" tIns="45720" rIns="91440" bIns="45720" rtlCol="0">
            <a:noAutofit/>
          </a:bodyPr>
          <a:lstStyle/>
          <a:p>
            <a:pPr>
              <a:spcBef>
                <a:spcPts val="1000"/>
              </a:spcBef>
              <a:buFont typeface="Arial" panose="020B0604020202020204" pitchFamily="34" charset="0"/>
            </a:pPr>
            <a:r>
              <a:rPr lang="en-GB" b="1">
                <a:solidFill>
                  <a:srgbClr val="00497F"/>
                </a:solidFill>
                <a:latin typeface="+mn-lt"/>
                <a:ea typeface="+mn-ea"/>
                <a:cs typeface="+mn-cs"/>
              </a:rPr>
              <a:t>ACTIVE RESTORATION OF MARINE HABITATS IN DENMARK</a:t>
            </a:r>
            <a:br>
              <a:rPr lang="en-FI" b="1">
                <a:solidFill>
                  <a:srgbClr val="00497F"/>
                </a:solidFill>
                <a:latin typeface="+mn-lt"/>
                <a:ea typeface="+mn-ea"/>
                <a:cs typeface="+mn-cs"/>
              </a:rPr>
            </a:br>
            <a:endParaRPr lang="en-FI" b="1">
              <a:solidFill>
                <a:srgbClr val="00497F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2" name="Billede 8">
            <a:extLst>
              <a:ext uri="{FF2B5EF4-FFF2-40B4-BE49-F238E27FC236}">
                <a16:creationId xmlns:a16="http://schemas.microsoft.com/office/drawing/2014/main" id="{2F40DEBB-E5B1-B780-3018-02C295D22B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7629" y="1517730"/>
            <a:ext cx="4027358" cy="1610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483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B70CB6AC-2B50-CB73-7A07-1706DAD7C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4AA27AA-D48A-FDCB-3CE0-1B71BBEE22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0218FC2-22F6-0CC6-B587-F3A0E70977B0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9B81CED6-5F1B-B08B-B459-A3ECA07023A2}"/>
              </a:ext>
            </a:extLst>
          </p:cNvPr>
          <p:cNvSpPr txBox="1">
            <a:spLocks/>
          </p:cNvSpPr>
          <p:nvPr/>
        </p:nvSpPr>
        <p:spPr>
          <a:xfrm>
            <a:off x="315995" y="228628"/>
            <a:ext cx="11559010" cy="75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/>
              <a:t>Definitions and common understanding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53852A26-4BE5-450B-811A-B6AD5F2B6447}"/>
              </a:ext>
            </a:extLst>
          </p:cNvPr>
          <p:cNvSpPr txBox="1">
            <a:spLocks/>
          </p:cNvSpPr>
          <p:nvPr/>
        </p:nvSpPr>
        <p:spPr>
          <a:xfrm>
            <a:off x="539199" y="1321893"/>
            <a:ext cx="7128742" cy="4598580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618DA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618DA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618DA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n-US">
                <a:latin typeface="Calibri" panose="020F0502020204030204"/>
                <a:cs typeface="Calibri"/>
              </a:rPr>
              <a:t>“Passive” restoration: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Calibri"/>
              </a:rPr>
              <a:t>Ecosystem restoration using regulatory measures mitigating or removing pressures (Key element in managing WFD and MSFD)</a:t>
            </a:r>
          </a:p>
          <a:p>
            <a:pPr>
              <a:defRPr/>
            </a:pPr>
            <a:r>
              <a:rPr lang="en-US">
                <a:latin typeface="Calibri" panose="020F0502020204030204"/>
                <a:cs typeface="Calibri"/>
              </a:rPr>
              <a:t>“Active” restoration: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r>
              <a:rPr lang="en-US">
                <a:latin typeface="Calibri" panose="020F0502020204030204"/>
                <a:cs typeface="Calibri"/>
              </a:rPr>
              <a:t>Changes in habitats/biotopes and species that are not reversible or not reversible in an acceptable timespan call for active restoration measures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>
              <a:latin typeface="Calibri" panose="020F0502020204030204"/>
              <a:cs typeface="Calibri"/>
            </a:endParaRPr>
          </a:p>
          <a:p>
            <a:r>
              <a:rPr lang="en-US"/>
              <a:t>Implicit in our understanding of active habitat and species restoration: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Previous historic distribution is documented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/>
              <a:t>Will be “in line” with the EU decided threshold values for the MSFD descriptor ”Benthic integrity”:</a:t>
            </a:r>
            <a:br>
              <a:rPr lang="en-US"/>
            </a:br>
            <a:r>
              <a:rPr lang="en-US"/>
              <a:t>”</a:t>
            </a:r>
            <a:r>
              <a:rPr lang="en-US" i="1"/>
              <a:t>No more </a:t>
            </a:r>
            <a:r>
              <a:rPr lang="en-US" i="1">
                <a:solidFill>
                  <a:schemeClr val="tx1"/>
                </a:solidFill>
              </a:rPr>
              <a:t>that 2% of the broad scale habitat should be irreversibly lost”</a:t>
            </a:r>
          </a:p>
          <a:p>
            <a:pPr marL="342900" indent="-342900">
              <a:buFont typeface="Arial" panose="020B0604020202020204" pitchFamily="34" charset="0"/>
              <a:buChar char="•"/>
              <a:defRPr/>
            </a:pPr>
            <a:endParaRPr lang="en-US">
              <a:latin typeface="Calibri" panose="020F0502020204030204"/>
              <a:cs typeface="Calibri"/>
            </a:endParaRPr>
          </a:p>
          <a:p>
            <a:pPr>
              <a:defRPr/>
            </a:pPr>
            <a:endParaRPr lang="en-US">
              <a:latin typeface="Calibri" panose="020F0502020204030204"/>
              <a:cs typeface="Calibri"/>
            </a:endParaRPr>
          </a:p>
          <a:p>
            <a:pPr>
              <a:defRPr/>
            </a:pPr>
            <a:endParaRPr lang="en-US">
              <a:latin typeface="Calibri" panose="020F0502020204030204"/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B89DDA1-440B-B40D-E97B-8114FC4C5AED}"/>
              </a:ext>
            </a:extLst>
          </p:cNvPr>
          <p:cNvGrpSpPr/>
          <p:nvPr/>
        </p:nvGrpSpPr>
        <p:grpSpPr>
          <a:xfrm>
            <a:off x="8184172" y="1499054"/>
            <a:ext cx="2880320" cy="4244257"/>
            <a:chOff x="8414497" y="2172843"/>
            <a:chExt cx="2880320" cy="4244257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C3716842-1E11-B381-D71C-32A2DA6D8E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614692" y="2172843"/>
              <a:ext cx="2479930" cy="3510940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C7CB2817-3EE7-3A03-BED6-4347D658D2A5}"/>
                </a:ext>
              </a:extLst>
            </p:cNvPr>
            <p:cNvSpPr/>
            <p:nvPr/>
          </p:nvSpPr>
          <p:spPr bwMode="auto">
            <a:xfrm>
              <a:off x="8614692" y="2172843"/>
              <a:ext cx="2479930" cy="3510940"/>
            </a:xfrm>
            <a:prstGeom prst="rect">
              <a:avLst/>
            </a:prstGeom>
            <a:noFill/>
            <a:ln w="1778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fontAlgn="base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</a:pPr>
              <a:endParaRPr lang="da-DK" sz="1600" err="1">
                <a:solidFill>
                  <a:schemeClr val="bg1"/>
                </a:solidFill>
                <a:latin typeface="AU Passata" pitchFamily="34" charset="0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B8DE3CCC-B927-EAAE-9C7D-E2979BE1220D}"/>
                </a:ext>
              </a:extLst>
            </p:cNvPr>
            <p:cNvSpPr txBox="1"/>
            <p:nvPr/>
          </p:nvSpPr>
          <p:spPr>
            <a:xfrm>
              <a:off x="8414497" y="5773847"/>
              <a:ext cx="2880320" cy="6432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da-DK" sz="800">
                  <a:hlinkClick r:id="rId4"/>
                </a:rPr>
                <a:t>-</a:t>
              </a:r>
              <a:r>
                <a:rPr lang="da-DK" sz="1200">
                  <a:hlinkClick r:id="rId4"/>
                </a:rPr>
                <a:t>https://www.danishmarinerestoration.com/media/72519/concepts-in-relation-to-marine-nature-restoration-uk.pdfuk.pdf</a:t>
              </a:r>
              <a:endParaRPr lang="en-GB" sz="1200"/>
            </a:p>
          </p:txBody>
        </p:sp>
      </p:grpSp>
    </p:spTree>
    <p:extLst>
      <p:ext uri="{BB962C8B-B14F-4D97-AF65-F5344CB8AC3E}">
        <p14:creationId xmlns:p14="http://schemas.microsoft.com/office/powerpoint/2010/main" val="2005643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D82548-5391-28BE-85B8-E71C9B1615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FFDDC34-A788-DB8C-949E-6CEB04CF22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C937644-CC8C-D653-B012-E1E03E7E261E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grpSp>
        <p:nvGrpSpPr>
          <p:cNvPr id="3" name="Group 13">
            <a:extLst>
              <a:ext uri="{FF2B5EF4-FFF2-40B4-BE49-F238E27FC236}">
                <a16:creationId xmlns:a16="http://schemas.microsoft.com/office/drawing/2014/main" id="{3E4A6E0D-0605-840A-1916-59A1D2AF0503}"/>
              </a:ext>
            </a:extLst>
          </p:cNvPr>
          <p:cNvGrpSpPr/>
          <p:nvPr/>
        </p:nvGrpSpPr>
        <p:grpSpPr>
          <a:xfrm>
            <a:off x="3874590" y="963381"/>
            <a:ext cx="917886" cy="1101243"/>
            <a:chOff x="7768814" y="1268760"/>
            <a:chExt cx="3088070" cy="3510866"/>
          </a:xfrm>
        </p:grpSpPr>
        <p:pic>
          <p:nvPicPr>
            <p:cNvPr id="4" name="Picture 1">
              <a:extLst>
                <a:ext uri="{FF2B5EF4-FFF2-40B4-BE49-F238E27FC236}">
                  <a16:creationId xmlns:a16="http://schemas.microsoft.com/office/drawing/2014/main" id="{A2EC5CF4-932E-64D2-9C33-966E0B750C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68814" y="1268760"/>
              <a:ext cx="3088070" cy="3510866"/>
            </a:xfrm>
            <a:prstGeom prst="rect">
              <a:avLst/>
            </a:prstGeom>
          </p:spPr>
        </p:pic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E3434D27-C2D7-2F62-62A0-FAB2B832E5FB}"/>
                </a:ext>
              </a:extLst>
            </p:cNvPr>
            <p:cNvSpPr/>
            <p:nvPr/>
          </p:nvSpPr>
          <p:spPr bwMode="auto">
            <a:xfrm>
              <a:off x="8398668" y="3284984"/>
              <a:ext cx="1440160" cy="122413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U Passata" pitchFamily="34" charset="0"/>
                <a:ea typeface="+mn-ea"/>
                <a:cs typeface="+mn-cs"/>
              </a:endParaRPr>
            </a:p>
          </p:txBody>
        </p:sp>
        <p:sp>
          <p:nvSpPr>
            <p:cNvPr id="13" name="Oval 8">
              <a:extLst>
                <a:ext uri="{FF2B5EF4-FFF2-40B4-BE49-F238E27FC236}">
                  <a16:creationId xmlns:a16="http://schemas.microsoft.com/office/drawing/2014/main" id="{F2D420C8-572C-003D-B1E6-51BE1636C96F}"/>
                </a:ext>
              </a:extLst>
            </p:cNvPr>
            <p:cNvSpPr/>
            <p:nvPr/>
          </p:nvSpPr>
          <p:spPr bwMode="auto">
            <a:xfrm>
              <a:off x="10198868" y="2060848"/>
              <a:ext cx="360040" cy="35165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U Passata" pitchFamily="34" charset="0"/>
                <a:ea typeface="+mn-ea"/>
                <a:cs typeface="+mn-cs"/>
              </a:endParaRPr>
            </a:p>
          </p:txBody>
        </p:sp>
        <p:sp>
          <p:nvSpPr>
            <p:cNvPr id="14" name="Oval 9">
              <a:extLst>
                <a:ext uri="{FF2B5EF4-FFF2-40B4-BE49-F238E27FC236}">
                  <a16:creationId xmlns:a16="http://schemas.microsoft.com/office/drawing/2014/main" id="{00FB49A1-9CA6-99CD-9E69-87375DEDC00B}"/>
                </a:ext>
              </a:extLst>
            </p:cNvPr>
            <p:cNvSpPr/>
            <p:nvPr/>
          </p:nvSpPr>
          <p:spPr bwMode="auto">
            <a:xfrm>
              <a:off x="9550796" y="2996952"/>
              <a:ext cx="417912" cy="407816"/>
            </a:xfrm>
            <a:prstGeom prst="ellipse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U Passata" pitchFamily="34" charset="0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A6C6B4FE-08AB-3811-69BB-03EFAD137F5C}"/>
                </a:ext>
              </a:extLst>
            </p:cNvPr>
            <p:cNvSpPr txBox="1"/>
            <p:nvPr/>
          </p:nvSpPr>
          <p:spPr>
            <a:xfrm>
              <a:off x="8110636" y="2370003"/>
              <a:ext cx="606705" cy="655051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115000"/>
                </a:lnSpc>
                <a:spcBef>
                  <a:spcPct val="0"/>
                </a:spcBef>
                <a:spcAft>
                  <a:spcPts val="800"/>
                </a:spcAft>
                <a:buClrTx/>
                <a:buSzTx/>
                <a:buFont typeface="AU Passata" pitchFamily="34" charset="0"/>
                <a:buNone/>
                <a:tabLst/>
                <a:defRPr/>
              </a:pPr>
              <a:r>
                <a:rPr kumimoji="0" lang="da-DK" sz="1600" b="0" i="0" u="none" strike="noStrike" kern="12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U Passata"/>
                  <a:ea typeface="+mn-ea"/>
                  <a:cs typeface="+mn-cs"/>
                </a:rPr>
                <a:t>57</a:t>
              </a:r>
              <a:r>
                <a:rPr kumimoji="0" lang="en-US" sz="1600" b="0" i="0" u="none" strike="noStrike" kern="100" cap="none" spc="0" normalizeH="0" baseline="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Km</a:t>
              </a:r>
              <a:r>
                <a:rPr kumimoji="0" lang="en-US" sz="1800" b="0" i="0" u="none" strike="noStrike" kern="100" cap="none" spc="0" normalizeH="0" baseline="30000" noProof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ptos" panose="020B0004020202020204" pitchFamily="34" charset="0"/>
                  <a:ea typeface="Aptos" panose="020B0004020202020204" pitchFamily="34" charset="0"/>
                  <a:cs typeface="Times New Roman" panose="02020603050405020304" pitchFamily="18" charset="0"/>
                </a:rPr>
                <a:t>2</a:t>
              </a:r>
              <a:endParaRPr kumimoji="0" lang="da-DK" sz="1600" b="0" i="0" u="none" strike="noStrike" kern="1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U Passata"/>
                <a:ea typeface="+mn-ea"/>
                <a:cs typeface="+mn-cs"/>
              </a:endParaRPr>
            </a:p>
          </p:txBody>
        </p:sp>
        <p:sp>
          <p:nvSpPr>
            <p:cNvPr id="16" name="Arrow: Right 15">
              <a:extLst>
                <a:ext uri="{FF2B5EF4-FFF2-40B4-BE49-F238E27FC236}">
                  <a16:creationId xmlns:a16="http://schemas.microsoft.com/office/drawing/2014/main" id="{81C50C5E-8B19-861B-7013-2AB6F45E74B1}"/>
                </a:ext>
              </a:extLst>
            </p:cNvPr>
            <p:cNvSpPr/>
            <p:nvPr/>
          </p:nvSpPr>
          <p:spPr bwMode="auto">
            <a:xfrm rot="3610607">
              <a:off x="8173343" y="3243449"/>
              <a:ext cx="1326752" cy="55611"/>
            </a:xfrm>
            <a:prstGeom prst="rightArrow">
              <a:avLst/>
            </a:prstGeom>
            <a:solidFill>
              <a:srgbClr val="FF0000"/>
            </a:solidFill>
            <a:ln w="1778" cap="flat" cmpd="sng" algn="ctr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l" defTabSz="914400" rtl="0" eaLnBrk="1" fontAlgn="base" latinLnBrk="0" hangingPunct="1">
                <a:lnSpc>
                  <a:spcPct val="95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U Passata" pitchFamily="34" charset="0"/>
                <a:buNone/>
                <a:tabLst/>
                <a:defRPr/>
              </a:pPr>
              <a:endParaRPr kumimoji="0" lang="da-DK" sz="1600" b="0" i="0" u="none" strike="noStrike" kern="1200" cap="none" spc="0" normalizeH="0" baseline="0" noProof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U Passata" pitchFamily="34" charset="0"/>
                <a:ea typeface="+mn-ea"/>
                <a:cs typeface="+mn-cs"/>
              </a:endParaRPr>
            </a:p>
          </p:txBody>
        </p:sp>
      </p:grpSp>
      <p:pic>
        <p:nvPicPr>
          <p:cNvPr id="17" name="Picture 3">
            <a:extLst>
              <a:ext uri="{FF2B5EF4-FFF2-40B4-BE49-F238E27FC236}">
                <a16:creationId xmlns:a16="http://schemas.microsoft.com/office/drawing/2014/main" id="{FE934C5B-D584-7CF1-59B2-063B2EDADA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257" y="2133464"/>
            <a:ext cx="950038" cy="1397838"/>
          </a:xfrm>
          <a:prstGeom prst="rect">
            <a:avLst/>
          </a:prstGeom>
        </p:spPr>
      </p:pic>
      <p:sp>
        <p:nvSpPr>
          <p:cNvPr id="18" name="Content Placeholder 4">
            <a:extLst>
              <a:ext uri="{FF2B5EF4-FFF2-40B4-BE49-F238E27FC236}">
                <a16:creationId xmlns:a16="http://schemas.microsoft.com/office/drawing/2014/main" id="{62488D3D-CBAA-2187-9F12-27E1032C6A35}"/>
              </a:ext>
            </a:extLst>
          </p:cNvPr>
          <p:cNvSpPr txBox="1">
            <a:spLocks/>
          </p:cNvSpPr>
          <p:nvPr/>
        </p:nvSpPr>
        <p:spPr>
          <a:xfrm>
            <a:off x="303505" y="1000865"/>
            <a:ext cx="3528392" cy="5094011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marL="0" indent="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Calibri" panose="020F0502020204030204" pitchFamily="34" charset="0"/>
              <a:buChar char="​"/>
              <a:defRPr sz="20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2pPr>
            <a:lvl3pPr marL="75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3pPr>
            <a:lvl4pPr marL="115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4pPr>
            <a:lvl5pPr marL="1512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5pPr>
            <a:lvl6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6pPr>
            <a:lvl7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7pPr>
            <a:lvl8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8pPr>
            <a:lvl9pPr marL="1836000" indent="-180000" algn="l" rtl="0" eaLnBrk="1" fontAlgn="base" hangingPunct="1">
              <a:lnSpc>
                <a:spcPct val="99000"/>
              </a:lnSpc>
              <a:spcBef>
                <a:spcPts val="600"/>
              </a:spcBef>
              <a:spcAft>
                <a:spcPct val="0"/>
              </a:spcAft>
              <a:buClr>
                <a:schemeClr val="tx1"/>
              </a:buClr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kern="0"/>
              <a:t>Fjords and shallow inlets lost by land reclamation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ker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kern="0"/>
              <a:t>Boulder reefs from 0-10 meters depth (building material for harbours and other marine construction)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ker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kern="0"/>
              <a:t>Biogenic reefs (targeted ore collateral damage by fishery)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kern="0"/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GB" kern="0"/>
              <a:t>Eelgrass beds (eutrophication, physical damage)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endParaRPr lang="en-GB" kern="0"/>
          </a:p>
          <a:p>
            <a:pPr>
              <a:buNone/>
            </a:pPr>
            <a:endParaRPr lang="en-GB" kern="0"/>
          </a:p>
          <a:p>
            <a:endParaRPr lang="en-GB" kern="0"/>
          </a:p>
          <a:p>
            <a:endParaRPr lang="en-GB" kern="0">
              <a:solidFill>
                <a:schemeClr val="bg1"/>
              </a:solidFill>
            </a:endParaRPr>
          </a:p>
          <a:p>
            <a:endParaRPr lang="en-GB" kern="0"/>
          </a:p>
          <a:p>
            <a:endParaRPr lang="en-GB" kern="0"/>
          </a:p>
          <a:p>
            <a:endParaRPr lang="en-GB" kern="0"/>
          </a:p>
          <a:p>
            <a:endParaRPr lang="en-GB" kern="0"/>
          </a:p>
          <a:p>
            <a:endParaRPr lang="en-GB" kern="0"/>
          </a:p>
        </p:txBody>
      </p:sp>
      <p:pic>
        <p:nvPicPr>
          <p:cNvPr id="19" name="Picture 6" descr="A cartoon of a person on a beach&#10;&#10;Description automatically generated">
            <a:extLst>
              <a:ext uri="{FF2B5EF4-FFF2-40B4-BE49-F238E27FC236}">
                <a16:creationId xmlns:a16="http://schemas.microsoft.com/office/drawing/2014/main" id="{9A363226-9121-0B6B-6933-5423F31F07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263" y="3710428"/>
            <a:ext cx="2392845" cy="1129401"/>
          </a:xfrm>
          <a:prstGeom prst="rect">
            <a:avLst/>
          </a:prstGeom>
        </p:spPr>
      </p:pic>
      <p:pic>
        <p:nvPicPr>
          <p:cNvPr id="20" name="Billede 25">
            <a:extLst>
              <a:ext uri="{FF2B5EF4-FFF2-40B4-BE49-F238E27FC236}">
                <a16:creationId xmlns:a16="http://schemas.microsoft.com/office/drawing/2014/main" id="{75F849A5-F626-DAAC-730A-62E21ADF1F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87930" y="5018955"/>
            <a:ext cx="1698164" cy="1035978"/>
          </a:xfrm>
          <a:prstGeom prst="rect">
            <a:avLst/>
          </a:prstGeom>
        </p:spPr>
      </p:pic>
      <p:graphicFrame>
        <p:nvGraphicFramePr>
          <p:cNvPr id="21" name="Tabel 5">
            <a:extLst>
              <a:ext uri="{FF2B5EF4-FFF2-40B4-BE49-F238E27FC236}">
                <a16:creationId xmlns:a16="http://schemas.microsoft.com/office/drawing/2014/main" id="{E5C540F3-95B2-675C-468C-1AD7C93E35E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00968867"/>
              </p:ext>
            </p:extLst>
          </p:nvPr>
        </p:nvGraphicFramePr>
        <p:xfrm>
          <a:off x="7750596" y="3795974"/>
          <a:ext cx="3235282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9152">
                  <a:extLst>
                    <a:ext uri="{9D8B030D-6E8A-4147-A177-3AD203B41FA5}">
                      <a16:colId xmlns:a16="http://schemas.microsoft.com/office/drawing/2014/main" val="469715165"/>
                    </a:ext>
                  </a:extLst>
                </a:gridCol>
                <a:gridCol w="1336130">
                  <a:extLst>
                    <a:ext uri="{9D8B030D-6E8A-4147-A177-3AD203B41FA5}">
                      <a16:colId xmlns:a16="http://schemas.microsoft.com/office/drawing/2014/main" val="333962006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da-DK"/>
                        <a:t>Habitat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err="1"/>
                        <a:t>Loss</a:t>
                      </a:r>
                      <a:r>
                        <a:rPr lang="da-DK"/>
                        <a:t> (km</a:t>
                      </a:r>
                      <a:r>
                        <a:rPr lang="da-DK" baseline="30000"/>
                        <a:t>2</a:t>
                      </a:r>
                      <a:r>
                        <a:rPr lang="da-DK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0901669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/>
                        <a:t>Fjords and </a:t>
                      </a:r>
                      <a:r>
                        <a:rPr lang="da-DK" err="1"/>
                        <a:t>inlets</a:t>
                      </a:r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400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629456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/>
                        <a:t>Boulder </a:t>
                      </a:r>
                      <a:r>
                        <a:rPr lang="da-DK" err="1"/>
                        <a:t>reefs</a:t>
                      </a:r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55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5045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err="1"/>
                        <a:t>Biogenic</a:t>
                      </a:r>
                      <a:r>
                        <a:rPr lang="da-DK"/>
                        <a:t> </a:t>
                      </a:r>
                      <a:r>
                        <a:rPr lang="da-DK" err="1"/>
                        <a:t>reefs</a:t>
                      </a:r>
                      <a:endParaRPr lang="da-D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err="1"/>
                        <a:t>profound</a:t>
                      </a:r>
                      <a:endParaRPr lang="da-D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086187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a-DK" err="1"/>
                        <a:t>Eelgrass</a:t>
                      </a:r>
                      <a:r>
                        <a:rPr lang="da-DK"/>
                        <a:t> beds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/>
                        <a:t>4500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6992860"/>
                  </a:ext>
                </a:extLst>
              </a:tr>
            </a:tbl>
          </a:graphicData>
        </a:graphic>
      </p:graphicFrame>
      <p:pic>
        <p:nvPicPr>
          <p:cNvPr id="22" name="Billede 21">
            <a:extLst>
              <a:ext uri="{FF2B5EF4-FFF2-40B4-BE49-F238E27FC236}">
                <a16:creationId xmlns:a16="http://schemas.microsoft.com/office/drawing/2014/main" id="{1231D03D-F969-0366-E5CD-79C8E6E352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28653" y="1432772"/>
            <a:ext cx="1430136" cy="204048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3" name="Billede 23">
            <a:extLst>
              <a:ext uri="{FF2B5EF4-FFF2-40B4-BE49-F238E27FC236}">
                <a16:creationId xmlns:a16="http://schemas.microsoft.com/office/drawing/2014/main" id="{0D7A54ED-97BB-5658-A479-8724FA8EE15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55683" y="1432772"/>
            <a:ext cx="1430136" cy="2054029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4" name="Billede 14">
            <a:extLst>
              <a:ext uri="{FF2B5EF4-FFF2-40B4-BE49-F238E27FC236}">
                <a16:creationId xmlns:a16="http://schemas.microsoft.com/office/drawing/2014/main" id="{BF29308C-80D3-50AB-BCEC-A1C3E6393A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0369" y="1432772"/>
            <a:ext cx="1430505" cy="203000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pic>
        <p:nvPicPr>
          <p:cNvPr id="25" name="Billede 29">
            <a:extLst>
              <a:ext uri="{FF2B5EF4-FFF2-40B4-BE49-F238E27FC236}">
                <a16:creationId xmlns:a16="http://schemas.microsoft.com/office/drawing/2014/main" id="{C22E162B-6506-67C7-3E42-FDC3B8A8E95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28245" y="1432772"/>
            <a:ext cx="1553036" cy="2030007"/>
          </a:xfrm>
          <a:prstGeom prst="rect">
            <a:avLst/>
          </a:prstGeom>
          <a:ln>
            <a:solidFill>
              <a:schemeClr val="accent6"/>
            </a:solidFill>
          </a:ln>
        </p:spPr>
      </p:pic>
      <p:sp>
        <p:nvSpPr>
          <p:cNvPr id="26" name="Title 2">
            <a:extLst>
              <a:ext uri="{FF2B5EF4-FFF2-40B4-BE49-F238E27FC236}">
                <a16:creationId xmlns:a16="http://schemas.microsoft.com/office/drawing/2014/main" id="{8E7C6147-FA10-90D7-4CFF-3A1BA2DE2F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8780" y="64603"/>
            <a:ext cx="11557000" cy="975629"/>
          </a:xfrm>
        </p:spPr>
        <p:txBody>
          <a:bodyPr/>
          <a:lstStyle/>
          <a:p>
            <a:pPr algn="ctr"/>
            <a:r>
              <a:rPr lang="en-GB"/>
              <a:t> </a:t>
            </a:r>
            <a:r>
              <a:rPr lang="en-GB" sz="4000"/>
              <a:t>Habitats that call for active restoration efforts in DK</a:t>
            </a:r>
          </a:p>
        </p:txBody>
      </p:sp>
    </p:spTree>
    <p:extLst>
      <p:ext uri="{BB962C8B-B14F-4D97-AF65-F5344CB8AC3E}">
        <p14:creationId xmlns:p14="http://schemas.microsoft.com/office/powerpoint/2010/main" val="777189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2F2349-6233-63C5-3838-716F5F8790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A7CE4B4-0D41-E631-98F6-997B5F18B4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F7B1F00-E5A4-CD99-9031-E734B0B8ADDE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92B83585-3651-A88E-C9C7-51EC4143D42D}"/>
              </a:ext>
            </a:extLst>
          </p:cNvPr>
          <p:cNvSpPr txBox="1">
            <a:spLocks/>
          </p:cNvSpPr>
          <p:nvPr/>
        </p:nvSpPr>
        <p:spPr>
          <a:xfrm>
            <a:off x="317500" y="184640"/>
            <a:ext cx="11557000" cy="903621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2800" b="1"/>
              <a:t>Restoration of </a:t>
            </a:r>
            <a:r>
              <a:rPr lang="en-GB" sz="2800" b="1" err="1"/>
              <a:t>Læsø</a:t>
            </a:r>
            <a:r>
              <a:rPr lang="en-GB" sz="2800" b="1"/>
              <a:t> </a:t>
            </a:r>
            <a:r>
              <a:rPr lang="en-GB" sz="2800" b="1" err="1"/>
              <a:t>trindel</a:t>
            </a:r>
            <a:br>
              <a:rPr lang="en-GB" sz="2800" b="1"/>
            </a:br>
            <a:r>
              <a:rPr lang="en-GB" sz="2800" b="1"/>
              <a:t>First funded marine EU LIFE project - year 2007-2012</a:t>
            </a:r>
            <a:br>
              <a:rPr lang="en-GB" sz="2800" b="1"/>
            </a:br>
            <a:endParaRPr lang="en-GB" sz="2800" b="1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6E2072-2057-CA2E-BE23-F9D266924F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6059" y="1196753"/>
            <a:ext cx="5512417" cy="4700811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Project title: Blue reef project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764D601-922D-124B-42EF-DA172A01B4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25" y="4682877"/>
            <a:ext cx="1718486" cy="1652390"/>
          </a:xfrm>
          <a:prstGeom prst="rect">
            <a:avLst/>
          </a:prstGeom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636CE91C-AD15-A571-EB45-7562E84AE8ED}"/>
              </a:ext>
            </a:extLst>
          </p:cNvPr>
          <p:cNvGrpSpPr/>
          <p:nvPr/>
        </p:nvGrpSpPr>
        <p:grpSpPr>
          <a:xfrm>
            <a:off x="6899961" y="1419944"/>
            <a:ext cx="5292964" cy="5148345"/>
            <a:chOff x="6898373" y="1419944"/>
            <a:chExt cx="5292964" cy="5148345"/>
          </a:xfrm>
        </p:grpSpPr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0AB712B-BE46-F410-E5F7-E2506A590ED4}"/>
                </a:ext>
              </a:extLst>
            </p:cNvPr>
            <p:cNvSpPr txBox="1"/>
            <p:nvPr/>
          </p:nvSpPr>
          <p:spPr>
            <a:xfrm>
              <a:off x="7302499" y="1419944"/>
              <a:ext cx="4484712" cy="52629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2000"/>
                <a:t>Baseline study: 2007 + Effect study: 2012 </a:t>
              </a:r>
            </a:p>
            <a:p>
              <a:pPr>
                <a:lnSpc>
                  <a:spcPct val="95000"/>
                </a:lnSpc>
              </a:pPr>
              <a:r>
                <a:rPr lang="en-GB" sz="1600"/>
                <a:t>(Fish - fauna and vegetation - harbour porpoises)</a:t>
              </a:r>
            </a:p>
          </p:txBody>
        </p:sp>
        <p:pic>
          <p:nvPicPr>
            <p:cNvPr id="29" name="Picture 28" descr="A graph with different colored bars&#10;&#10;Description automatically generated">
              <a:extLst>
                <a:ext uri="{FF2B5EF4-FFF2-40B4-BE49-F238E27FC236}">
                  <a16:creationId xmlns:a16="http://schemas.microsoft.com/office/drawing/2014/main" id="{87F145F5-B5E4-FFA4-9885-D5282AC498E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148" t="32095" r="5397" b="16401"/>
            <a:stretch/>
          </p:blipFill>
          <p:spPr>
            <a:xfrm>
              <a:off x="6898373" y="1997660"/>
              <a:ext cx="5292964" cy="4570629"/>
            </a:xfrm>
            <a:prstGeom prst="rect">
              <a:avLst/>
            </a:prstGeom>
          </p:spPr>
        </p:pic>
      </p:grpSp>
      <p:pic>
        <p:nvPicPr>
          <p:cNvPr id="30" name="Picture 29">
            <a:extLst>
              <a:ext uri="{FF2B5EF4-FFF2-40B4-BE49-F238E27FC236}">
                <a16:creationId xmlns:a16="http://schemas.microsoft.com/office/drawing/2014/main" id="{5BB9F35A-F2A8-5EBC-800B-4C39A55A89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76" y="2115134"/>
            <a:ext cx="1656184" cy="207102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EAC4BE2-9B07-DFB8-8BE2-F5B37C4FF09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060" y="4584922"/>
            <a:ext cx="2123861" cy="165239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35BAF054-9696-3C08-9DA9-B1897F457F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25" y="4682877"/>
            <a:ext cx="1718486" cy="1652390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791368-55BA-84FF-A585-022AE5A02AE4}"/>
              </a:ext>
            </a:extLst>
          </p:cNvPr>
          <p:cNvSpPr txBox="1"/>
          <p:nvPr/>
        </p:nvSpPr>
        <p:spPr>
          <a:xfrm>
            <a:off x="479376" y="1897686"/>
            <a:ext cx="811119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/>
              <a:t>Location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EAA0368-76B8-5FEE-D919-DFCEF45BC7BF}"/>
              </a:ext>
            </a:extLst>
          </p:cNvPr>
          <p:cNvSpPr txBox="1"/>
          <p:nvPr/>
        </p:nvSpPr>
        <p:spPr>
          <a:xfrm>
            <a:off x="301628" y="4290918"/>
            <a:ext cx="3513591" cy="23391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r>
              <a:rPr lang="en-GB" sz="1600" b="1"/>
              <a:t>Reason</a:t>
            </a:r>
            <a:r>
              <a:rPr lang="en-GB" sz="1600"/>
              <a:t>: degrading Natura 2000 reef site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1FD1051C-AF77-F828-2600-A478E5E6950B}"/>
              </a:ext>
            </a:extLst>
          </p:cNvPr>
          <p:cNvGrpSpPr/>
          <p:nvPr/>
        </p:nvGrpSpPr>
        <p:grpSpPr>
          <a:xfrm>
            <a:off x="3334504" y="1757859"/>
            <a:ext cx="3868787" cy="4119414"/>
            <a:chOff x="3332916" y="1689816"/>
            <a:chExt cx="3868787" cy="41194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28B34FC5-2B75-F618-BC4F-B213527349E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69379" y="2150261"/>
              <a:ext cx="2797042" cy="2021420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854E3C80-0223-698C-D8E3-F60DE5304B2C}"/>
                </a:ext>
              </a:extLst>
            </p:cNvPr>
            <p:cNvSpPr txBox="1"/>
            <p:nvPr/>
          </p:nvSpPr>
          <p:spPr>
            <a:xfrm>
              <a:off x="3332916" y="1689816"/>
              <a:ext cx="3106364" cy="46782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lnSpc>
                  <a:spcPct val="95000"/>
                </a:lnSpc>
              </a:pPr>
              <a:r>
                <a:rPr lang="en-GB" sz="1600"/>
                <a:t>Restored using app. </a:t>
              </a:r>
              <a:r>
                <a:rPr lang="en-GB" sz="1600" b="1"/>
                <a:t>100.000 tons query boulders</a:t>
              </a:r>
            </a:p>
          </p:txBody>
        </p: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89C83B9-9EC8-C456-913A-59A412C0808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41894" y="4682877"/>
              <a:ext cx="3359809" cy="1126353"/>
            </a:xfrm>
            <a:prstGeom prst="rect">
              <a:avLst/>
            </a:prstGeom>
          </p:spPr>
        </p:pic>
      </p:grpSp>
      <p:graphicFrame>
        <p:nvGraphicFramePr>
          <p:cNvPr id="39" name="Chart 38">
            <a:extLst>
              <a:ext uri="{FF2B5EF4-FFF2-40B4-BE49-F238E27FC236}">
                <a16:creationId xmlns:a16="http://schemas.microsoft.com/office/drawing/2014/main" id="{9BAB6E72-8E76-D23A-CA56-AFE3F061715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5514537"/>
              </p:ext>
            </p:extLst>
          </p:nvPr>
        </p:nvGraphicFramePr>
        <p:xfrm>
          <a:off x="309549" y="1757859"/>
          <a:ext cx="6581536" cy="458661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</p:spTree>
    <p:extLst>
      <p:ext uri="{BB962C8B-B14F-4D97-AF65-F5344CB8AC3E}">
        <p14:creationId xmlns:p14="http://schemas.microsoft.com/office/powerpoint/2010/main" val="3620762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9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F1082B-7EE7-3123-89C8-D01CA53B09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800B413-A0A9-929F-3F21-89CA06F8E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ADFE0D35-4383-3B50-4AE8-9D6A12AF84CB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DECBB22B-3BE1-F90D-4C74-CB5662B4AA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/>
          <a:lstStyle/>
          <a:p>
            <a:pPr algn="ctr"/>
            <a:r>
              <a:rPr lang="en-GB" sz="4000"/>
              <a:t>Experiences with marine restoration in Denmark</a:t>
            </a:r>
          </a:p>
        </p:txBody>
      </p:sp>
      <p:pic>
        <p:nvPicPr>
          <p:cNvPr id="3" name="Billede 1">
            <a:extLst>
              <a:ext uri="{FF2B5EF4-FFF2-40B4-BE49-F238E27FC236}">
                <a16:creationId xmlns:a16="http://schemas.microsoft.com/office/drawing/2014/main" id="{43B8F9B6-1FCE-DF28-3AD6-73A3CBA710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5489" y="1268760"/>
            <a:ext cx="6624736" cy="47425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0198DF4-2DD0-2719-7422-ADD8DE62E058}"/>
              </a:ext>
            </a:extLst>
          </p:cNvPr>
          <p:cNvSpPr txBox="1"/>
          <p:nvPr/>
        </p:nvSpPr>
        <p:spPr>
          <a:xfrm>
            <a:off x="8326660" y="1700808"/>
            <a:ext cx="3384376" cy="204671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95000"/>
              </a:lnSpc>
            </a:pPr>
            <a:r>
              <a:rPr lang="da-DK" sz="2000" b="1">
                <a:latin typeface="+mn-lt"/>
              </a:rPr>
              <a:t>Major </a:t>
            </a:r>
            <a:r>
              <a:rPr lang="da-DK" sz="2000" b="1" err="1">
                <a:latin typeface="+mn-lt"/>
              </a:rPr>
              <a:t>activities</a:t>
            </a:r>
            <a:r>
              <a:rPr lang="da-DK" sz="2000" b="1">
                <a:latin typeface="+mn-lt"/>
              </a:rPr>
              <a:t> in DK:</a:t>
            </a:r>
          </a:p>
          <a:p>
            <a:pPr>
              <a:lnSpc>
                <a:spcPct val="95000"/>
              </a:lnSpc>
            </a:pPr>
            <a:endParaRPr lang="da-DK" sz="2000" b="1">
              <a:latin typeface="+mn-lt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a-DK" sz="2000">
                <a:latin typeface="+mn-lt"/>
                <a:sym typeface="Wingdings" panose="05000000000000000000" pitchFamily="2" charset="2"/>
              </a:rPr>
              <a:t>Boulder </a:t>
            </a:r>
            <a:r>
              <a:rPr lang="da-DK" sz="2000" err="1">
                <a:latin typeface="+mn-lt"/>
                <a:sym typeface="Wingdings" panose="05000000000000000000" pitchFamily="2" charset="2"/>
              </a:rPr>
              <a:t>reef</a:t>
            </a:r>
            <a:r>
              <a:rPr lang="da-DK" sz="2000">
                <a:latin typeface="+mn-lt"/>
                <a:sym typeface="Wingdings" panose="05000000000000000000" pitchFamily="2" charset="2"/>
              </a:rPr>
              <a:t> restoration</a:t>
            </a:r>
            <a:endParaRPr lang="da-DK" sz="2000">
              <a:latin typeface="+mn-lt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a-DK" sz="2000" err="1">
                <a:latin typeface="+mn-lt"/>
                <a:sym typeface="Wingdings" panose="05000000000000000000" pitchFamily="2" charset="2"/>
              </a:rPr>
              <a:t>Biogenic</a:t>
            </a:r>
            <a:r>
              <a:rPr lang="da-DK" sz="2000">
                <a:latin typeface="+mn-lt"/>
                <a:sym typeface="Wingdings" panose="05000000000000000000" pitchFamily="2" charset="2"/>
              </a:rPr>
              <a:t> </a:t>
            </a:r>
            <a:r>
              <a:rPr lang="da-DK" sz="2000" err="1">
                <a:latin typeface="+mn-lt"/>
                <a:sym typeface="Wingdings" panose="05000000000000000000" pitchFamily="2" charset="2"/>
              </a:rPr>
              <a:t>reef</a:t>
            </a:r>
            <a:r>
              <a:rPr lang="da-DK" sz="2000">
                <a:latin typeface="+mn-lt"/>
                <a:sym typeface="Wingdings" panose="05000000000000000000" pitchFamily="2" charset="2"/>
              </a:rPr>
              <a:t> restoration</a:t>
            </a: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a-DK" sz="2000" err="1">
                <a:latin typeface="+mn-lt"/>
                <a:sym typeface="Wingdings" panose="05000000000000000000" pitchFamily="2" charset="2"/>
              </a:rPr>
              <a:t>Eelgrass</a:t>
            </a:r>
            <a:r>
              <a:rPr lang="da-DK" sz="2000">
                <a:latin typeface="+mn-lt"/>
                <a:sym typeface="Wingdings" panose="05000000000000000000" pitchFamily="2" charset="2"/>
              </a:rPr>
              <a:t> </a:t>
            </a:r>
            <a:r>
              <a:rPr lang="da-DK" sz="2000" err="1">
                <a:latin typeface="+mn-lt"/>
                <a:sym typeface="Wingdings" panose="05000000000000000000" pitchFamily="2" charset="2"/>
              </a:rPr>
              <a:t>translplantation</a:t>
            </a:r>
            <a:endParaRPr lang="da-DK" sz="2000">
              <a:latin typeface="+mn-lt"/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a-DK" sz="2000" err="1">
                <a:latin typeface="+mn-lt"/>
                <a:sym typeface="Wingdings" panose="05000000000000000000" pitchFamily="2" charset="2"/>
              </a:rPr>
              <a:t>Sandcapping</a:t>
            </a:r>
            <a:endParaRPr lang="da-DK" sz="2000">
              <a:latin typeface="+mn-lt"/>
              <a:sym typeface="Wingdings" panose="05000000000000000000" pitchFamily="2" charset="2"/>
            </a:endParaRPr>
          </a:p>
          <a:p>
            <a:pPr marL="342900" indent="-342900">
              <a:lnSpc>
                <a:spcPct val="95000"/>
              </a:lnSpc>
              <a:buFont typeface="Wingdings" panose="05000000000000000000" pitchFamily="2" charset="2"/>
              <a:buChar char="Ø"/>
            </a:pPr>
            <a:r>
              <a:rPr lang="da-DK" sz="2000">
                <a:sym typeface="Wingdings" panose="05000000000000000000" pitchFamily="2" charset="2"/>
              </a:rPr>
              <a:t>Coastal</a:t>
            </a:r>
            <a:r>
              <a:rPr lang="da-DK" sz="2000">
                <a:latin typeface="+mn-lt"/>
                <a:sym typeface="Wingdings" panose="05000000000000000000" pitchFamily="2" charset="2"/>
              </a:rPr>
              <a:t> </a:t>
            </a:r>
            <a:r>
              <a:rPr lang="da-DK" sz="2000" err="1">
                <a:latin typeface="+mn-lt"/>
                <a:sym typeface="Wingdings" panose="05000000000000000000" pitchFamily="2" charset="2"/>
              </a:rPr>
              <a:t>realignement</a:t>
            </a:r>
            <a:endParaRPr lang="da-DK" sz="2000">
              <a:latin typeface="+mn-lt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448B558-8E44-EB1B-AA79-851E8E9AB221}"/>
              </a:ext>
            </a:extLst>
          </p:cNvPr>
          <p:cNvSpPr txBox="1"/>
          <p:nvPr/>
        </p:nvSpPr>
        <p:spPr>
          <a:xfrm>
            <a:off x="8015201" y="4229536"/>
            <a:ext cx="3856712" cy="16958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ct val="95000"/>
              </a:lnSpc>
            </a:pPr>
            <a:endParaRPr lang="da-DK" sz="1600"/>
          </a:p>
          <a:p>
            <a:pPr>
              <a:lnSpc>
                <a:spcPct val="95000"/>
              </a:lnSpc>
            </a:pPr>
            <a:r>
              <a:rPr lang="da-DK" sz="2000" b="1"/>
              <a:t>Danish Projects and </a:t>
            </a:r>
            <a:r>
              <a:rPr lang="da-DK" sz="2000" b="1" err="1"/>
              <a:t>applications</a:t>
            </a:r>
            <a:r>
              <a:rPr lang="da-DK" sz="2000" b="1"/>
              <a:t> </a:t>
            </a:r>
            <a:r>
              <a:rPr lang="da-DK" sz="2000" b="1" err="1"/>
              <a:t>available</a:t>
            </a:r>
            <a:r>
              <a:rPr lang="da-DK" sz="2000" b="1"/>
              <a:t> on: </a:t>
            </a:r>
          </a:p>
          <a:p>
            <a:pPr>
              <a:lnSpc>
                <a:spcPct val="95000"/>
              </a:lnSpc>
            </a:pPr>
            <a:r>
              <a:rPr lang="da-DK" sz="2000">
                <a:hlinkClick r:id="rId4"/>
              </a:rPr>
              <a:t>Kort - Center for Marin Naturgenopretning</a:t>
            </a:r>
            <a:endParaRPr lang="da-DK" sz="2000"/>
          </a:p>
          <a:p>
            <a:pPr>
              <a:lnSpc>
                <a:spcPct val="95000"/>
              </a:lnSpc>
            </a:pPr>
            <a:r>
              <a:rPr lang="da-DK" sz="2000"/>
              <a:t>https://marinnatur.dk/</a:t>
            </a:r>
          </a:p>
        </p:txBody>
      </p:sp>
    </p:spTree>
    <p:extLst>
      <p:ext uri="{BB962C8B-B14F-4D97-AF65-F5344CB8AC3E}">
        <p14:creationId xmlns:p14="http://schemas.microsoft.com/office/powerpoint/2010/main" val="2359228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BA614B7-13E0-72B4-62EB-C546B90D30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F395A9-6D40-739B-433E-A36A23A8AB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837D93C-6ECB-DFE3-A63F-AE71E42AC659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3" name="Content Placeholder 4">
            <a:extLst>
              <a:ext uri="{FF2B5EF4-FFF2-40B4-BE49-F238E27FC236}">
                <a16:creationId xmlns:a16="http://schemas.microsoft.com/office/drawing/2014/main" id="{A84B2A83-8075-33E7-8959-299131F8518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67687" y="1297835"/>
            <a:ext cx="10571341" cy="384139"/>
          </a:xfrm>
        </p:spPr>
        <p:txBody>
          <a:bodyPr>
            <a:normAutofit fontScale="85000" lnSpcReduction="20000"/>
          </a:bodyPr>
          <a:lstStyle/>
          <a:p>
            <a:r>
              <a:rPr lang="en-GB" b="1"/>
              <a:t>From single habitat restoration </a:t>
            </a:r>
            <a:r>
              <a:rPr lang="en-GB" b="1">
                <a:sym typeface="Wingdings" panose="05000000000000000000" pitchFamily="2" charset="2"/>
              </a:rPr>
              <a:t> </a:t>
            </a:r>
            <a:r>
              <a:rPr lang="en-GB" b="1"/>
              <a:t>large sea scape restoration</a:t>
            </a:r>
          </a:p>
        </p:txBody>
      </p:sp>
      <p:pic>
        <p:nvPicPr>
          <p:cNvPr id="4" name="Content Placeholder 15" descr="A graph of a number of years&#10;&#10;Description automatically generated with medium confidence">
            <a:extLst>
              <a:ext uri="{FF2B5EF4-FFF2-40B4-BE49-F238E27FC236}">
                <a16:creationId xmlns:a16="http://schemas.microsoft.com/office/drawing/2014/main" id="{201BEB06-2ED8-0E3F-C488-5CAA7E37C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806380" y="1937598"/>
            <a:ext cx="6165718" cy="41104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A graph showing the growth of restoration projects&#10;&#10;Description automatically generated">
            <a:extLst>
              <a:ext uri="{FF2B5EF4-FFF2-40B4-BE49-F238E27FC236}">
                <a16:creationId xmlns:a16="http://schemas.microsoft.com/office/drawing/2014/main" id="{D46F0236-A1D3-DAF6-7952-4F0CDEB6C6F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913" y="1931381"/>
            <a:ext cx="5325023" cy="3993767"/>
          </a:xfrm>
          <a:prstGeom prst="rect">
            <a:avLst/>
          </a:prstGeom>
        </p:spPr>
      </p:pic>
      <p:sp>
        <p:nvSpPr>
          <p:cNvPr id="13" name="Title 3">
            <a:extLst>
              <a:ext uri="{FF2B5EF4-FFF2-40B4-BE49-F238E27FC236}">
                <a16:creationId xmlns:a16="http://schemas.microsoft.com/office/drawing/2014/main" id="{33E1ADBE-8FAF-A936-6867-430F7B98DB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913" y="228627"/>
            <a:ext cx="11556000" cy="752101"/>
          </a:xfrm>
        </p:spPr>
        <p:txBody>
          <a:bodyPr/>
          <a:lstStyle/>
          <a:p>
            <a:pPr algn="ctr"/>
            <a:r>
              <a:rPr lang="en-GB" sz="4000"/>
              <a:t>Experiences with marine restoration in dk</a:t>
            </a:r>
          </a:p>
        </p:txBody>
      </p:sp>
    </p:spTree>
    <p:extLst>
      <p:ext uri="{BB962C8B-B14F-4D97-AF65-F5344CB8AC3E}">
        <p14:creationId xmlns:p14="http://schemas.microsoft.com/office/powerpoint/2010/main" val="49612970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28A93D-C17C-89FA-346E-0138D5FC9A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BF056C8-7FC2-6122-F3B1-EC07B0C8B4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E9AB595-F94B-C559-0032-0781822063B8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pic>
        <p:nvPicPr>
          <p:cNvPr id="11" name="Picture 10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E3A71611-BD76-73BD-2EED-223667C17E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5"/>
          <a:stretch/>
        </p:blipFill>
        <p:spPr>
          <a:xfrm>
            <a:off x="426395" y="1270395"/>
            <a:ext cx="5320174" cy="3648382"/>
          </a:xfrm>
          <a:prstGeom prst="rect">
            <a:avLst/>
          </a:prstGeom>
        </p:spPr>
      </p:pic>
      <p:sp>
        <p:nvSpPr>
          <p:cNvPr id="12" name="Content Placeholder 4">
            <a:extLst>
              <a:ext uri="{FF2B5EF4-FFF2-40B4-BE49-F238E27FC236}">
                <a16:creationId xmlns:a16="http://schemas.microsoft.com/office/drawing/2014/main" id="{420E9187-BFFA-4123-1D4B-4920FBBAD33C}"/>
              </a:ext>
            </a:extLst>
          </p:cNvPr>
          <p:cNvSpPr txBox="1">
            <a:spLocks/>
          </p:cNvSpPr>
          <p:nvPr/>
        </p:nvSpPr>
        <p:spPr>
          <a:xfrm>
            <a:off x="1845939" y="5134199"/>
            <a:ext cx="8640960" cy="864096"/>
          </a:xfrm>
          <a:prstGeom prst="rect">
            <a:avLst/>
          </a:prstGeom>
        </p:spPr>
        <p:txBody>
          <a:bodyPr vert="horz" lIns="91440" tIns="45720" rIns="91440" bIns="45720" rtlCol="0">
            <a:normAutofit fontScale="700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000" b="1"/>
              <a:t>Growing </a:t>
            </a:r>
            <a:r>
              <a:rPr lang="da-DK" sz="2000" b="1" err="1"/>
              <a:t>investment</a:t>
            </a:r>
            <a:r>
              <a:rPr lang="da-DK" sz="2000" b="1"/>
              <a:t> in </a:t>
            </a:r>
            <a:r>
              <a:rPr lang="da-DK" sz="2000" b="1" err="1"/>
              <a:t>active</a:t>
            </a:r>
            <a:r>
              <a:rPr lang="da-DK" sz="2000" b="1"/>
              <a:t> marine restoration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000" b="1" err="1"/>
              <a:t>Costs</a:t>
            </a:r>
            <a:r>
              <a:rPr lang="da-DK" sz="2000" b="1"/>
              <a:t> of marine restoration </a:t>
            </a:r>
            <a:r>
              <a:rPr lang="da-DK" sz="2000" b="1" err="1"/>
              <a:t>projects</a:t>
            </a:r>
            <a:r>
              <a:rPr lang="da-DK" sz="2000" b="1"/>
              <a:t> </a:t>
            </a:r>
            <a:r>
              <a:rPr lang="da-DK" sz="2000" b="1" err="1"/>
              <a:t>vary</a:t>
            </a:r>
            <a:r>
              <a:rPr lang="da-DK" sz="2000" b="1"/>
              <a:t> a </a:t>
            </a:r>
            <a:r>
              <a:rPr lang="da-DK" sz="2000" b="1" err="1"/>
              <a:t>lot</a:t>
            </a:r>
            <a:endParaRPr lang="da-DK" sz="2000" b="1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da-DK" sz="2000" b="1"/>
              <a:t> </a:t>
            </a:r>
            <a:r>
              <a:rPr lang="da-DK" sz="2100" b="1" err="1"/>
              <a:t>C</a:t>
            </a:r>
            <a:r>
              <a:rPr lang="da-DK" sz="2000" b="1" err="1"/>
              <a:t>onsiderably</a:t>
            </a:r>
            <a:r>
              <a:rPr lang="da-DK" sz="2000" b="1"/>
              <a:t> </a:t>
            </a:r>
            <a:r>
              <a:rPr lang="da-DK" sz="2000" b="1" err="1"/>
              <a:t>investment</a:t>
            </a:r>
            <a:r>
              <a:rPr lang="da-DK" sz="2000" b="1"/>
              <a:t> </a:t>
            </a:r>
            <a:r>
              <a:rPr lang="da-DK" sz="2000" b="1" err="1"/>
              <a:t>compared</a:t>
            </a:r>
            <a:r>
              <a:rPr lang="da-DK" sz="2000" b="1"/>
              <a:t> to </a:t>
            </a:r>
            <a:r>
              <a:rPr lang="da-DK" sz="2000" b="1" err="1"/>
              <a:t>sea</a:t>
            </a:r>
            <a:r>
              <a:rPr lang="da-DK" sz="2000" b="1"/>
              <a:t> port </a:t>
            </a:r>
            <a:r>
              <a:rPr lang="da-DK" sz="2000" b="1" err="1"/>
              <a:t>constructions</a:t>
            </a:r>
            <a:endParaRPr lang="da-DK" sz="2000" b="1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DB32BDD8-79D3-FD40-6C49-3E143C6DB38B}"/>
              </a:ext>
            </a:extLst>
          </p:cNvPr>
          <p:cNvSpPr txBox="1">
            <a:spLocks/>
          </p:cNvSpPr>
          <p:nvPr/>
        </p:nvSpPr>
        <p:spPr>
          <a:xfrm>
            <a:off x="315913" y="228627"/>
            <a:ext cx="11556000" cy="75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/>
              <a:t>Experiences with marine restoration in dk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F7D41E5-EE00-D7CE-E362-6D04BDABD0AC}"/>
              </a:ext>
            </a:extLst>
          </p:cNvPr>
          <p:cNvSpPr txBox="1"/>
          <p:nvPr/>
        </p:nvSpPr>
        <p:spPr>
          <a:xfrm>
            <a:off x="223078" y="1478818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 ~ 40 </a:t>
            </a:r>
            <a:r>
              <a:rPr lang="da-DK" sz="700" err="1"/>
              <a:t>mio</a:t>
            </a:r>
            <a:r>
              <a:rPr lang="da-DK" sz="700"/>
              <a:t> €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23AFEB7-EB8C-60A0-23B3-8A37CE8AD545}"/>
              </a:ext>
            </a:extLst>
          </p:cNvPr>
          <p:cNvSpPr txBox="1"/>
          <p:nvPr/>
        </p:nvSpPr>
        <p:spPr>
          <a:xfrm>
            <a:off x="254882" y="2556387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~ 26 </a:t>
            </a:r>
            <a:r>
              <a:rPr lang="da-DK" sz="700" err="1"/>
              <a:t>mio</a:t>
            </a:r>
            <a:r>
              <a:rPr lang="da-DK" sz="700"/>
              <a:t> €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69D579E-80AB-9E49-CDF9-5E9D61CFAD98}"/>
              </a:ext>
            </a:extLst>
          </p:cNvPr>
          <p:cNvSpPr txBox="1"/>
          <p:nvPr/>
        </p:nvSpPr>
        <p:spPr>
          <a:xfrm>
            <a:off x="254884" y="3616972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~ 13 </a:t>
            </a:r>
            <a:r>
              <a:rPr lang="da-DK" sz="700" err="1"/>
              <a:t>mio</a:t>
            </a:r>
            <a:r>
              <a:rPr lang="da-DK" sz="700"/>
              <a:t> €</a:t>
            </a:r>
          </a:p>
        </p:txBody>
      </p:sp>
      <p:pic>
        <p:nvPicPr>
          <p:cNvPr id="21" name="Picture 20" descr="A graph of a number of bars&#10;&#10;Description automatically generated with medium confidence">
            <a:extLst>
              <a:ext uri="{FF2B5EF4-FFF2-40B4-BE49-F238E27FC236}">
                <a16:creationId xmlns:a16="http://schemas.microsoft.com/office/drawing/2014/main" id="{A2A32259-2848-53E2-28B9-82E92BB1006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472" t="26946" r="97666" b="26648"/>
          <a:stretch/>
        </p:blipFill>
        <p:spPr>
          <a:xfrm>
            <a:off x="-91318" y="2035667"/>
            <a:ext cx="361303" cy="1925688"/>
          </a:xfrm>
          <a:prstGeom prst="rect">
            <a:avLst/>
          </a:prstGeom>
        </p:spPr>
      </p:pic>
      <p:pic>
        <p:nvPicPr>
          <p:cNvPr id="26" name="Picture 6" descr="A graph of a growing graph&#10;&#10;Description automatically generated with medium confidence">
            <a:extLst>
              <a:ext uri="{FF2B5EF4-FFF2-40B4-BE49-F238E27FC236}">
                <a16:creationId xmlns:a16="http://schemas.microsoft.com/office/drawing/2014/main" id="{B71D3903-106A-7073-6AC2-C87B6A9DBFA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1" t="26219" r="96857" b="24592"/>
          <a:stretch/>
        </p:blipFill>
        <p:spPr>
          <a:xfrm>
            <a:off x="5817488" y="2087766"/>
            <a:ext cx="201433" cy="1832268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13B93A45-435D-1093-5C80-8D25A3A0A935}"/>
              </a:ext>
            </a:extLst>
          </p:cNvPr>
          <p:cNvGrpSpPr/>
          <p:nvPr/>
        </p:nvGrpSpPr>
        <p:grpSpPr>
          <a:xfrm>
            <a:off x="5963976" y="1268760"/>
            <a:ext cx="6194204" cy="3724978"/>
            <a:chOff x="5963976" y="1268760"/>
            <a:chExt cx="6194204" cy="3724978"/>
          </a:xfrm>
        </p:grpSpPr>
        <p:grpSp>
          <p:nvGrpSpPr>
            <p:cNvPr id="15" name="Gruppe 13">
              <a:extLst>
                <a:ext uri="{FF2B5EF4-FFF2-40B4-BE49-F238E27FC236}">
                  <a16:creationId xmlns:a16="http://schemas.microsoft.com/office/drawing/2014/main" id="{73110B26-3746-C5BE-D41E-37C4E4AF775A}"/>
                </a:ext>
              </a:extLst>
            </p:cNvPr>
            <p:cNvGrpSpPr/>
            <p:nvPr/>
          </p:nvGrpSpPr>
          <p:grpSpPr>
            <a:xfrm>
              <a:off x="6154310" y="1268760"/>
              <a:ext cx="6003870" cy="3724978"/>
              <a:chOff x="6154310" y="2227255"/>
              <a:chExt cx="6003870" cy="3724978"/>
            </a:xfrm>
          </p:grpSpPr>
          <p:pic>
            <p:nvPicPr>
              <p:cNvPr id="16" name="Picture 6" descr="A graph of a growing graph&#10;&#10;Description automatically generated with medium confidence">
                <a:extLst>
                  <a:ext uri="{FF2B5EF4-FFF2-40B4-BE49-F238E27FC236}">
                    <a16:creationId xmlns:a16="http://schemas.microsoft.com/office/drawing/2014/main" id="{522BF78F-02F0-52F9-150E-309A8F52E3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292"/>
              <a:stretch/>
            </p:blipFill>
            <p:spPr>
              <a:xfrm>
                <a:off x="6154310" y="2227255"/>
                <a:ext cx="6003870" cy="3724978"/>
              </a:xfrm>
              <a:prstGeom prst="rect">
                <a:avLst/>
              </a:prstGeom>
            </p:spPr>
          </p:pic>
          <p:pic>
            <p:nvPicPr>
              <p:cNvPr id="17" name="Billede 14">
                <a:extLst>
                  <a:ext uri="{FF2B5EF4-FFF2-40B4-BE49-F238E27FC236}">
                    <a16:creationId xmlns:a16="http://schemas.microsoft.com/office/drawing/2014/main" id="{0B282375-CFDC-638F-00F8-6927F0A734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0701788" y="4378976"/>
                <a:ext cx="874747" cy="488155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F848E5D-F606-6DE0-4123-05D08F76FC8A}"/>
                </a:ext>
              </a:extLst>
            </p:cNvPr>
            <p:cNvSpPr txBox="1"/>
            <p:nvPr/>
          </p:nvSpPr>
          <p:spPr>
            <a:xfrm>
              <a:off x="6059388" y="1982350"/>
              <a:ext cx="9357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/>
                <a:t>~ 2 billion €</a:t>
              </a: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1C1ECE8-C315-D32A-D9B4-6626737D4F76}"/>
                </a:ext>
              </a:extLst>
            </p:cNvPr>
            <p:cNvSpPr txBox="1"/>
            <p:nvPr/>
          </p:nvSpPr>
          <p:spPr>
            <a:xfrm>
              <a:off x="5963976" y="2831086"/>
              <a:ext cx="9357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/>
                <a:t>~ 1.34 billion €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60F2FB9-4B28-EDCB-82D4-70DF2BDA1A4F}"/>
                </a:ext>
              </a:extLst>
            </p:cNvPr>
            <p:cNvSpPr txBox="1"/>
            <p:nvPr/>
          </p:nvSpPr>
          <p:spPr>
            <a:xfrm>
              <a:off x="5982674" y="3679822"/>
              <a:ext cx="935713" cy="20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a-DK" sz="700"/>
                <a:t>~ 670.5 </a:t>
              </a:r>
              <a:r>
                <a:rPr lang="da-DK" sz="700" err="1"/>
                <a:t>mio</a:t>
              </a:r>
              <a:r>
                <a:rPr lang="da-DK" sz="700"/>
                <a:t> €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153461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43C809D6-E0E3-5210-1BF5-E8E913F45C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AB6022D-F4E9-BE17-3906-E446AB68D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7686" y="6115012"/>
            <a:ext cx="7304314" cy="74298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EECD756-DFE0-BD8C-126F-AE4F33327D68}"/>
              </a:ext>
            </a:extLst>
          </p:cNvPr>
          <p:cNvSpPr/>
          <p:nvPr/>
        </p:nvSpPr>
        <p:spPr>
          <a:xfrm>
            <a:off x="0" y="6115012"/>
            <a:ext cx="5002306" cy="742988"/>
          </a:xfrm>
          <a:prstGeom prst="rect">
            <a:avLst/>
          </a:prstGeom>
          <a:solidFill>
            <a:srgbClr val="00497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14" name="Title 3">
            <a:extLst>
              <a:ext uri="{FF2B5EF4-FFF2-40B4-BE49-F238E27FC236}">
                <a16:creationId xmlns:a16="http://schemas.microsoft.com/office/drawing/2014/main" id="{5966A054-BAE6-B125-B1AB-C2D3A34D772C}"/>
              </a:ext>
            </a:extLst>
          </p:cNvPr>
          <p:cNvSpPr txBox="1">
            <a:spLocks/>
          </p:cNvSpPr>
          <p:nvPr/>
        </p:nvSpPr>
        <p:spPr>
          <a:xfrm>
            <a:off x="315913" y="228627"/>
            <a:ext cx="11556000" cy="7521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4000"/>
              <a:t>Experiences with marine restoration in dk</a:t>
            </a:r>
          </a:p>
        </p:txBody>
      </p:sp>
      <p:pic>
        <p:nvPicPr>
          <p:cNvPr id="29" name="Picture 28" descr="A diagram of a red blue and green rhombus&#10;&#10;Description automatically generated">
            <a:extLst>
              <a:ext uri="{FF2B5EF4-FFF2-40B4-BE49-F238E27FC236}">
                <a16:creationId xmlns:a16="http://schemas.microsoft.com/office/drawing/2014/main" id="{86D2B2D4-BBED-603D-AC08-82E702424E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92" t="26971" r="96234" b="26710"/>
          <a:stretch/>
        </p:blipFill>
        <p:spPr>
          <a:xfrm>
            <a:off x="2577493" y="2182405"/>
            <a:ext cx="373711" cy="19798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6F29EC67-C227-6E0B-2116-2123CAE577C6}"/>
              </a:ext>
            </a:extLst>
          </p:cNvPr>
          <p:cNvSpPr txBox="1"/>
          <p:nvPr/>
        </p:nvSpPr>
        <p:spPr>
          <a:xfrm>
            <a:off x="6059388" y="1982350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~ 2 billion €</a:t>
            </a:r>
          </a:p>
        </p:txBody>
      </p:sp>
      <p:pic>
        <p:nvPicPr>
          <p:cNvPr id="31" name="Picture 30" descr="A diagram of a red blue and green rhombus&#10;&#10;Description automatically generated">
            <a:extLst>
              <a:ext uri="{FF2B5EF4-FFF2-40B4-BE49-F238E27FC236}">
                <a16:creationId xmlns:a16="http://schemas.microsoft.com/office/drawing/2014/main" id="{48875C04-A737-C098-480B-FCEBFDC1B6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41"/>
          <a:stretch/>
        </p:blipFill>
        <p:spPr>
          <a:xfrm>
            <a:off x="3419061" y="1170204"/>
            <a:ext cx="5486063" cy="4274464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5EE8A986-658F-4957-7BDF-0405161824CC}"/>
              </a:ext>
            </a:extLst>
          </p:cNvPr>
          <p:cNvSpPr txBox="1"/>
          <p:nvPr/>
        </p:nvSpPr>
        <p:spPr>
          <a:xfrm>
            <a:off x="2978453" y="2190356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~  8 million €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2ACA80C-34A4-E187-049D-41DB28905FC5}"/>
              </a:ext>
            </a:extLst>
          </p:cNvPr>
          <p:cNvSpPr txBox="1"/>
          <p:nvPr/>
        </p:nvSpPr>
        <p:spPr>
          <a:xfrm>
            <a:off x="2923955" y="3060755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~  5.4 million €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B163D2F-E807-500F-7C1C-3108E9E6FBDE}"/>
              </a:ext>
            </a:extLst>
          </p:cNvPr>
          <p:cNvSpPr txBox="1"/>
          <p:nvPr/>
        </p:nvSpPr>
        <p:spPr>
          <a:xfrm>
            <a:off x="2923954" y="3926210"/>
            <a:ext cx="935713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sz="700"/>
              <a:t>~  2.7 million €</a:t>
            </a:r>
          </a:p>
        </p:txBody>
      </p:sp>
    </p:spTree>
    <p:extLst>
      <p:ext uri="{BB962C8B-B14F-4D97-AF65-F5344CB8AC3E}">
        <p14:creationId xmlns:p14="http://schemas.microsoft.com/office/powerpoint/2010/main" val="73607021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1ED7E31C5639345A896E72AE404A430" ma:contentTypeVersion="17" ma:contentTypeDescription="Create a new document." ma:contentTypeScope="" ma:versionID="1ba2839fe028bd763b2e0b9ff16f417a">
  <xsd:schema xmlns:xsd="http://www.w3.org/2001/XMLSchema" xmlns:xs="http://www.w3.org/2001/XMLSchema" xmlns:p="http://schemas.microsoft.com/office/2006/metadata/properties" xmlns:ns2="23bc7d1b-5700-4020-8f28-f12ea55ef974" xmlns:ns3="b549eab3-a6f9-4837-9a92-af2ba8d7c0b7" targetNamespace="http://schemas.microsoft.com/office/2006/metadata/properties" ma:root="true" ma:fieldsID="b3495e56c87f8c52f91a7c07970eb128" ns2:_="" ns3:_="">
    <xsd:import namespace="23bc7d1b-5700-4020-8f28-f12ea55ef974"/>
    <xsd:import namespace="b549eab3-a6f9-4837-9a92-af2ba8d7c0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bc7d1b-5700-4020-8f28-f12ea55ef97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a101118c-9755-42d6-a77a-e05f34e4a29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49eab3-a6f9-4837-9a92-af2ba8d7c0b7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b1b60ef0-363b-469e-bb54-3f5f800c7dd2}" ma:internalName="TaxCatchAll" ma:showField="CatchAllData" ma:web="b549eab3-a6f9-4837-9a92-af2ba8d7c0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3bc7d1b-5700-4020-8f28-f12ea55ef974">
      <Terms xmlns="http://schemas.microsoft.com/office/infopath/2007/PartnerControls"/>
    </lcf76f155ced4ddcb4097134ff3c332f>
    <TaxCatchAll xmlns="b549eab3-a6f9-4837-9a92-af2ba8d7c0b7" xsi:nil="true"/>
  </documentManagement>
</p:properties>
</file>

<file path=customXml/itemProps1.xml><?xml version="1.0" encoding="utf-8"?>
<ds:datastoreItem xmlns:ds="http://schemas.openxmlformats.org/officeDocument/2006/customXml" ds:itemID="{EBC1B965-C129-4694-91ED-257CFEB3FB34}">
  <ds:schemaRefs>
    <ds:schemaRef ds:uri="23bc7d1b-5700-4020-8f28-f12ea55ef974"/>
    <ds:schemaRef ds:uri="b549eab3-a6f9-4837-9a92-af2ba8d7c0b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C71C1C31-92CD-4589-8C40-EE8C27563A36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998D1701-E338-421A-A652-99D5CABFA3FD}">
  <ds:schemaRefs>
    <ds:schemaRef ds:uri="23bc7d1b-5700-4020-8f28-f12ea55ef974"/>
    <ds:schemaRef ds:uri="b549eab3-a6f9-4837-9a92-af2ba8d7c0b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15</Slides>
  <Notes>0</Notes>
  <HiddenSlides>2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Office Theme</vt:lpstr>
      <vt:lpstr>PowerPoint Presentation</vt:lpstr>
      <vt:lpstr>ACTIVE RESTORATION OF MARINE HABITATS IN DENMARK </vt:lpstr>
      <vt:lpstr>PowerPoint Presentation</vt:lpstr>
      <vt:lpstr> Habitats that call for active restoration efforts in DK</vt:lpstr>
      <vt:lpstr>PowerPoint Presentation</vt:lpstr>
      <vt:lpstr>Experiences with marine restoration in Denmark</vt:lpstr>
      <vt:lpstr>Experiences with marine restoration in dk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Need for more attention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Paul Trouth</dc:creator>
  <cp:revision>1</cp:revision>
  <dcterms:created xsi:type="dcterms:W3CDTF">2024-11-08T11:37:34Z</dcterms:created>
  <dcterms:modified xsi:type="dcterms:W3CDTF">2024-12-05T11:14:55Z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0x010100C1ED7E31C5639345A896E72AE404A430</vt:lpwstr>
  </property>
  <property fmtid="{D5CDD505-2E9C-101B-9397-08002B2CF9AE}" pid="3" name="MediaServiceImageTags">
    <vt:lpwstr/>
  </property>
</Properties>
</file>