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61" r:id="rId5"/>
    <p:sldId id="262" r:id="rId6"/>
    <p:sldId id="257" r:id="rId7"/>
    <p:sldId id="263" r:id="rId8"/>
    <p:sldId id="268" r:id="rId9"/>
    <p:sldId id="269" r:id="rId10"/>
    <p:sldId id="265" r:id="rId11"/>
    <p:sldId id="267" r:id="rId12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97F"/>
    <a:srgbClr val="D4E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5BA2543-F9F2-4D9E-9D83-D20661037C39}" v="2" dt="2024-12-02T08:40:12.4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9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353E22-351B-4B98-8644-B409DFE30C66}" type="datetimeFigureOut">
              <a:rPr lang="en-US" smtClean="0"/>
              <a:t>12/2/2024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8C5500-2B5F-4129-82F5-5330557270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419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C5500-2B5F-4129-82F5-5330557270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936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68C5500-2B5F-4129-82F5-5330557270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9682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0616-EF10-7561-B26B-39B4BC18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67AD1-DED8-3776-A5F9-0CEFD0CB9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D1C5A-D4B1-DBD5-2D98-1F56FA41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41DD-ECE4-5417-1005-C33C0CC7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80B3B-D44C-4FE9-A1A9-6E61BFD0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494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2ECB-8D76-D9AE-7AB2-71B40130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1A828-2D2F-5F3D-A843-2DB116C59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07D7D-1090-9983-3EA1-725ED883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03B9B-415E-21B3-BD6F-90F2F26D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315F7-06B8-33FF-82E1-0420D5EE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7894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E48AB-B851-E904-7200-A89E2E11D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041835-F926-79F3-CBDE-A049BBAAA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EEA68-3827-B053-E2E6-CE9B40F9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4C62B-B780-C7F5-957F-66B160F4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0899C-B453-A81D-C8E5-2E1EDB4E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7513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AB69-A8D8-303B-AEA7-9C7CD9981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9EECE-C2CE-2085-CA7A-487876BE5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5212A-E1B0-B499-A13F-02843879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27A9A-46A4-232E-D0C4-16B13066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65581-59A0-3504-1631-ED4E9ED00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4113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1948-CE42-548D-2287-513D92D1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00C47-EF4E-4785-8DE9-45FD0109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954B-1301-D718-9934-A4C7513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BF035-FA71-31FA-A6B4-FCF5E494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65AD-1979-1E12-4E9F-984C5750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3459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F6EA-B634-3C55-4580-F3E34B34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75B72-0D1A-5C3A-A162-E92CBF02F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C493C-D8FE-0562-49D1-45DDACA71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97537-329E-AAC5-0228-1227A10F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718E2-80F3-C6B7-F43C-F9271EDD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A3610-2F05-2A05-E2E0-8556E576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5806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C7C5-C04C-BB42-BE8B-F626919A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3A45A-3871-AAC5-4A24-53B97D5AE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F8DE9-3EF9-120B-3707-2764F511F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A2A83-4BC8-E18A-00B8-623BB4764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A5752E-9C52-D33C-9913-42B90FB9C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33820-9D3F-059D-21D1-D0AC96526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D1576-1AAC-A38B-4261-501FABF9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C21B7-5274-AD13-1CD2-386F1340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6890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DC000-FB9D-3754-769F-736750E5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4865C-6A87-7D9A-451D-D4741423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AEE5A-AD51-189F-9509-81B02023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71EBB-6021-3540-F3E9-8924890C2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7318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DF23A-0033-6A9C-E8BD-50C606BA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838A4-6662-29C4-0726-5B126111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29441-5260-9A85-5B65-EE3E2CD7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9741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2D65-3DF2-0652-D381-61F849FB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AC4BB-49C8-A110-4124-7111D4810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0C583-2A2B-4445-12DF-D608C6AB6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5B740-FE1F-81B2-F1E3-0AE9AB78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9BA20-09C8-5C82-6AF3-21DECBEC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FF586-C54A-0C86-945F-B36F2B97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993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E023-2805-91F4-9562-86ED7D30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A5FB2-DDCC-03F0-B697-C5CCF0389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301EB-FDCF-37E6-F6DA-A92C6B281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75EFB-2F1A-F9E0-18EA-A62C3F74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1C44F-AA61-904A-4E0C-0F2C5659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7DBE2-E0FD-44E3-D2CE-8AECDFB8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6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25F1C-B0BA-F4A5-3FCA-2D5628AA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551C6-F5F4-F614-7369-065F5D71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9D111-396F-F7A4-5623-90FD07F28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B04BB-E884-4791-BA17-4ED251DC71DC}" type="datetimeFigureOut">
              <a:rPr lang="en-FI" smtClean="0"/>
              <a:t>02/12/2024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424BA-826B-321B-FB76-3B9D01B52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D1A1-CD91-DBBA-1288-BF6ED72C4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0408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3.jp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0" Type="http://schemas.openxmlformats.org/officeDocument/2006/relationships/image" Target="../media/image9.svg"/><Relationship Id="rId4" Type="http://schemas.openxmlformats.org/officeDocument/2006/relationships/image" Target="../media/image1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ture.com/articles/s41598-022-13568-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hyperlink" Target="https://climarest.eu/demo-1/" TargetMode="External"/><Relationship Id="rId4" Type="http://schemas.openxmlformats.org/officeDocument/2006/relationships/image" Target="../media/image23.jpeg"/><Relationship Id="rId9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mailto:laura.wendling@sintef.no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climarest.eu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F3713-60BF-6371-449C-4D612F55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CE089-1415-5A6B-1A63-FA5F8D70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207F89-4889-6AAF-736A-FE753A442A8A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A9A64-1370-0AB9-3209-6506CCE32638}"/>
              </a:ext>
            </a:extLst>
          </p:cNvPr>
          <p:cNvSpPr txBox="1"/>
          <p:nvPr/>
        </p:nvSpPr>
        <p:spPr>
          <a:xfrm>
            <a:off x="487296" y="4005697"/>
            <a:ext cx="5608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-274320">
              <a:spcAft>
                <a:spcPts val="600"/>
              </a:spcAft>
            </a:pPr>
            <a:r>
              <a:rPr lang="en-US" sz="2400" dirty="0">
                <a:solidFill>
                  <a:srgbClr val="00497F"/>
                </a:solidFill>
              </a:rPr>
              <a:t>Laura Wendling </a:t>
            </a:r>
            <a:r>
              <a:rPr lang="en-US" sz="2400" i="1" dirty="0">
                <a:solidFill>
                  <a:srgbClr val="00497F"/>
                </a:solidFill>
              </a:rPr>
              <a:t>on behalf of the CLIMAREST project team</a:t>
            </a:r>
            <a:br>
              <a:rPr lang="en-US" sz="2400" dirty="0">
                <a:solidFill>
                  <a:srgbClr val="00497F"/>
                </a:solidFill>
              </a:rPr>
            </a:br>
            <a:r>
              <a:rPr lang="en-US" sz="2400" dirty="0">
                <a:solidFill>
                  <a:srgbClr val="00497F"/>
                </a:solidFill>
              </a:rPr>
              <a:t>SINTEF AS</a:t>
            </a:r>
            <a:endParaRPr lang="en-FI" sz="2400" dirty="0">
              <a:solidFill>
                <a:srgbClr val="00497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2AF9EB-2293-D817-FBD0-80C23188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296" y="678829"/>
            <a:ext cx="10515600" cy="2641314"/>
          </a:xfrm>
        </p:spPr>
        <p:txBody>
          <a:bodyPr>
            <a:normAutofit fontScale="90000"/>
          </a:bodyPr>
          <a:lstStyle/>
          <a:p>
            <a:r>
              <a:rPr lang="en-US" sz="5300" dirty="0">
                <a:solidFill>
                  <a:srgbClr val="00497F"/>
                </a:solidFill>
              </a:rPr>
              <a:t>Arctic Marine Ecosystem Restoration: Insights from Svalbard and the CLIMAREST project</a:t>
            </a:r>
            <a:br>
              <a:rPr lang="en-FI" sz="4400" dirty="0">
                <a:solidFill>
                  <a:srgbClr val="00497F"/>
                </a:solidFill>
              </a:rPr>
            </a:br>
            <a:endParaRPr lang="en-FI" dirty="0"/>
          </a:p>
        </p:txBody>
      </p:sp>
      <p:pic>
        <p:nvPicPr>
          <p:cNvPr id="10" name="Picture 9" descr="A logo of a sea creature&#10;&#10;Description automatically generated">
            <a:extLst>
              <a:ext uri="{FF2B5EF4-FFF2-40B4-BE49-F238E27FC236}">
                <a16:creationId xmlns:a16="http://schemas.microsoft.com/office/drawing/2014/main" id="{467598CA-B046-049E-1922-8779F4EB7A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33" y="2427514"/>
            <a:ext cx="4161560" cy="2906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3FB71E-3937-D643-14B9-21B1EF4B2D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 descr="Blue text on a white background&#10;&#10;Description automatically generated">
            <a:extLst>
              <a:ext uri="{FF2B5EF4-FFF2-40B4-BE49-F238E27FC236}">
                <a16:creationId xmlns:a16="http://schemas.microsoft.com/office/drawing/2014/main" id="{90F25041-D164-4DCC-C7D2-05AC504BB1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127" y="4951630"/>
            <a:ext cx="3922683" cy="8229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17F344C-EE42-E0EF-2868-8607B9977C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C700DC-9FBB-33E1-8F42-F283FD06EEBC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F9FB06C-AA0D-7B00-8CA5-F2B7C27E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2" y="125639"/>
            <a:ext cx="9220200" cy="1376590"/>
          </a:xfrm>
        </p:spPr>
        <p:txBody>
          <a:bodyPr>
            <a:normAutofit fontScale="90000"/>
          </a:bodyPr>
          <a:lstStyle/>
          <a:p>
            <a:r>
              <a:rPr lang="en-GB" sz="4000" dirty="0">
                <a:solidFill>
                  <a:srgbClr val="00497F"/>
                </a:solidFill>
              </a:rPr>
              <a:t>Coastal Climate Resilience and Marine Restoration Tools for the Arctic Atlantic </a:t>
            </a:r>
            <a:r>
              <a:rPr lang="en-GB" sz="4000" dirty="0" err="1">
                <a:solidFill>
                  <a:srgbClr val="00497F"/>
                </a:solidFill>
              </a:rPr>
              <a:t>basi</a:t>
            </a:r>
            <a:r>
              <a:rPr lang="en-US" sz="4000" dirty="0">
                <a:solidFill>
                  <a:srgbClr val="00497F"/>
                </a:solidFill>
              </a:rPr>
              <a:t>n</a:t>
            </a:r>
            <a:endParaRPr lang="en-FI" sz="4000" dirty="0">
              <a:solidFill>
                <a:srgbClr val="00497F"/>
              </a:solidFill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23163A8-5EC2-251D-779E-F3DB70ECD0F6}"/>
              </a:ext>
            </a:extLst>
          </p:cNvPr>
          <p:cNvSpPr/>
          <p:nvPr/>
        </p:nvSpPr>
        <p:spPr>
          <a:xfrm>
            <a:off x="289923" y="1702819"/>
            <a:ext cx="962792" cy="962792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3" name="Rectangle 12" descr="Rainy scene">
            <a:extLst>
              <a:ext uri="{FF2B5EF4-FFF2-40B4-BE49-F238E27FC236}">
                <a16:creationId xmlns:a16="http://schemas.microsoft.com/office/drawing/2014/main" id="{DAB24CDE-6A1C-2239-3871-C4FD26B11699}"/>
              </a:ext>
            </a:extLst>
          </p:cNvPr>
          <p:cNvSpPr/>
          <p:nvPr/>
        </p:nvSpPr>
        <p:spPr>
          <a:xfrm>
            <a:off x="492110" y="1905006"/>
            <a:ext cx="558419" cy="558419"/>
          </a:xfrm>
          <a:prstGeom prst="rect">
            <a:avLst/>
          </a:prstGeom>
          <a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C0B619D-B613-7C3D-D1F4-EF2A48FD5D7D}"/>
              </a:ext>
            </a:extLst>
          </p:cNvPr>
          <p:cNvSpPr/>
          <p:nvPr/>
        </p:nvSpPr>
        <p:spPr>
          <a:xfrm>
            <a:off x="1459028" y="1702819"/>
            <a:ext cx="2269438" cy="962792"/>
          </a:xfrm>
          <a:custGeom>
            <a:avLst/>
            <a:gdLst>
              <a:gd name="connsiteX0" fmla="*/ 0 w 2269438"/>
              <a:gd name="connsiteY0" fmla="*/ 0 h 962792"/>
              <a:gd name="connsiteX1" fmla="*/ 2269438 w 2269438"/>
              <a:gd name="connsiteY1" fmla="*/ 0 h 962792"/>
              <a:gd name="connsiteX2" fmla="*/ 2269438 w 2269438"/>
              <a:gd name="connsiteY2" fmla="*/ 962792 h 962792"/>
              <a:gd name="connsiteX3" fmla="*/ 0 w 2269438"/>
              <a:gd name="connsiteY3" fmla="*/ 962792 h 962792"/>
              <a:gd name="connsiteX4" fmla="*/ 0 w 2269438"/>
              <a:gd name="connsiteY4" fmla="*/ 0 h 96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38" h="962792">
                <a:moveTo>
                  <a:pt x="0" y="0"/>
                </a:moveTo>
                <a:lnTo>
                  <a:pt x="2269438" y="0"/>
                </a:lnTo>
                <a:lnTo>
                  <a:pt x="2269438" y="962792"/>
                </a:lnTo>
                <a:lnTo>
                  <a:pt x="0" y="962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Large-scale restoration of coastal ecosystems for climate resilience in coastal communities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96779EE-67FC-4CCF-C06F-763B22917DC6}"/>
              </a:ext>
            </a:extLst>
          </p:cNvPr>
          <p:cNvSpPr/>
          <p:nvPr/>
        </p:nvSpPr>
        <p:spPr>
          <a:xfrm>
            <a:off x="4123900" y="1702819"/>
            <a:ext cx="962792" cy="962792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Rectangle 17" descr="Fish">
            <a:extLst>
              <a:ext uri="{FF2B5EF4-FFF2-40B4-BE49-F238E27FC236}">
                <a16:creationId xmlns:a16="http://schemas.microsoft.com/office/drawing/2014/main" id="{8681B4DD-380D-AEE7-1C84-F1181C54E3BE}"/>
              </a:ext>
            </a:extLst>
          </p:cNvPr>
          <p:cNvSpPr/>
          <p:nvPr/>
        </p:nvSpPr>
        <p:spPr>
          <a:xfrm>
            <a:off x="4326086" y="1905006"/>
            <a:ext cx="558419" cy="558419"/>
          </a:xfrm>
          <a:prstGeom prst="rect">
            <a:avLst/>
          </a:prstGeom>
          <a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985D59-37B0-DF6A-0EBC-B4E394CB6414}"/>
              </a:ext>
            </a:extLst>
          </p:cNvPr>
          <p:cNvSpPr/>
          <p:nvPr/>
        </p:nvSpPr>
        <p:spPr>
          <a:xfrm>
            <a:off x="5293005" y="1702819"/>
            <a:ext cx="2269438" cy="962792"/>
          </a:xfrm>
          <a:custGeom>
            <a:avLst/>
            <a:gdLst>
              <a:gd name="connsiteX0" fmla="*/ 0 w 2269438"/>
              <a:gd name="connsiteY0" fmla="*/ 0 h 962792"/>
              <a:gd name="connsiteX1" fmla="*/ 2269438 w 2269438"/>
              <a:gd name="connsiteY1" fmla="*/ 0 h 962792"/>
              <a:gd name="connsiteX2" fmla="*/ 2269438 w 2269438"/>
              <a:gd name="connsiteY2" fmla="*/ 962792 h 962792"/>
              <a:gd name="connsiteX3" fmla="*/ 0 w 2269438"/>
              <a:gd name="connsiteY3" fmla="*/ 962792 h 962792"/>
              <a:gd name="connsiteX4" fmla="*/ 0 w 2269438"/>
              <a:gd name="connsiteY4" fmla="*/ 0 h 96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38" h="962792">
                <a:moveTo>
                  <a:pt x="0" y="0"/>
                </a:moveTo>
                <a:lnTo>
                  <a:pt x="2269438" y="0"/>
                </a:lnTo>
                <a:lnTo>
                  <a:pt x="2269438" y="962792"/>
                </a:lnTo>
                <a:lnTo>
                  <a:pt x="0" y="962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EU Mission: Restore our Oceans and Waters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E29AD3-3A42-4623-276F-23F281729871}"/>
              </a:ext>
            </a:extLst>
          </p:cNvPr>
          <p:cNvSpPr/>
          <p:nvPr/>
        </p:nvSpPr>
        <p:spPr>
          <a:xfrm>
            <a:off x="264380" y="3340071"/>
            <a:ext cx="962792" cy="962792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27" name="Rectangle 26" descr="Gears">
            <a:extLst>
              <a:ext uri="{FF2B5EF4-FFF2-40B4-BE49-F238E27FC236}">
                <a16:creationId xmlns:a16="http://schemas.microsoft.com/office/drawing/2014/main" id="{87E4FA2C-E8AB-DDD7-9B41-21AF6F908584}"/>
              </a:ext>
            </a:extLst>
          </p:cNvPr>
          <p:cNvSpPr/>
          <p:nvPr/>
        </p:nvSpPr>
        <p:spPr>
          <a:xfrm>
            <a:off x="466568" y="3548889"/>
            <a:ext cx="558419" cy="558419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BC445A98-156C-9422-21C1-4E4D763D4BC6}"/>
              </a:ext>
            </a:extLst>
          </p:cNvPr>
          <p:cNvSpPr/>
          <p:nvPr/>
        </p:nvSpPr>
        <p:spPr>
          <a:xfrm>
            <a:off x="1434659" y="3038395"/>
            <a:ext cx="6410937" cy="1404747"/>
          </a:xfrm>
          <a:custGeom>
            <a:avLst/>
            <a:gdLst>
              <a:gd name="connsiteX0" fmla="*/ 0 w 5524608"/>
              <a:gd name="connsiteY0" fmla="*/ 0 h 962792"/>
              <a:gd name="connsiteX1" fmla="*/ 5524608 w 5524608"/>
              <a:gd name="connsiteY1" fmla="*/ 0 h 962792"/>
              <a:gd name="connsiteX2" fmla="*/ 5524608 w 5524608"/>
              <a:gd name="connsiteY2" fmla="*/ 962792 h 962792"/>
              <a:gd name="connsiteX3" fmla="*/ 0 w 5524608"/>
              <a:gd name="connsiteY3" fmla="*/ 962792 h 962792"/>
              <a:gd name="connsiteX4" fmla="*/ 0 w 5524608"/>
              <a:gd name="connsiteY4" fmla="*/ 0 h 96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24608" h="962792">
                <a:moveTo>
                  <a:pt x="0" y="0"/>
                </a:moveTo>
                <a:lnTo>
                  <a:pt x="5524608" y="0"/>
                </a:lnTo>
                <a:lnTo>
                  <a:pt x="5524608" y="962792"/>
                </a:lnTo>
                <a:lnTo>
                  <a:pt x="0" y="962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6223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i="1" kern="1200" dirty="0"/>
              <a:t>Objective: develop a modular toolbox that integrates expert knowledge, scientific information, multilevel stakeholder involvement, ecosystem service </a:t>
            </a:r>
            <a:r>
              <a:rPr lang="en-US" sz="1600" i="1" dirty="0"/>
              <a:t>assessment</a:t>
            </a:r>
            <a:r>
              <a:rPr lang="en-US" sz="1600" i="1" kern="1200" dirty="0"/>
              <a:t>, cost-benefit analysis, action </a:t>
            </a:r>
            <a:r>
              <a:rPr lang="en-US" sz="1600" i="1" kern="1200" dirty="0" err="1"/>
              <a:t>prioritisation</a:t>
            </a:r>
            <a:r>
              <a:rPr lang="en-US" sz="1600" i="1" kern="1200" dirty="0"/>
              <a:t>, &amp; </a:t>
            </a:r>
            <a:r>
              <a:rPr lang="en-US" sz="1600" i="1" kern="1200" dirty="0" err="1"/>
              <a:t>customised</a:t>
            </a:r>
            <a:r>
              <a:rPr lang="en-US" sz="1600" i="1" kern="1200" dirty="0"/>
              <a:t> protocols for restoring &amp; monitoring diverse coastal habitats</a:t>
            </a:r>
            <a:endParaRPr lang="en-US" sz="1600" kern="1200" dirty="0"/>
          </a:p>
        </p:txBody>
      </p:sp>
      <p:pic>
        <p:nvPicPr>
          <p:cNvPr id="2" name="Plassholder for bilde 5">
            <a:extLst>
              <a:ext uri="{FF2B5EF4-FFF2-40B4-BE49-F238E27FC236}">
                <a16:creationId xmlns:a16="http://schemas.microsoft.com/office/drawing/2014/main" id="{BB001B4F-E293-E362-E982-8B0F68B946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22" r="18122"/>
          <a:stretch/>
        </p:blipFill>
        <p:spPr>
          <a:xfrm>
            <a:off x="8200715" y="1586"/>
            <a:ext cx="3991284" cy="6113426"/>
          </a:xfrm>
          <a:custGeom>
            <a:avLst/>
            <a:gdLst>
              <a:gd name="connsiteX0" fmla="*/ 4000180 w 4469778"/>
              <a:gd name="connsiteY0" fmla="*/ 420 h 6846332"/>
              <a:gd name="connsiteX1" fmla="*/ 4469778 w 4469778"/>
              <a:gd name="connsiteY1" fmla="*/ 15499 h 6846332"/>
              <a:gd name="connsiteX2" fmla="*/ 4469778 w 4469778"/>
              <a:gd name="connsiteY2" fmla="*/ 6846332 h 6846332"/>
              <a:gd name="connsiteX3" fmla="*/ 1561853 w 4469778"/>
              <a:gd name="connsiteY3" fmla="*/ 6846332 h 6846332"/>
              <a:gd name="connsiteX4" fmla="*/ 564922 w 4469778"/>
              <a:gd name="connsiteY4" fmla="*/ 5626360 h 6846332"/>
              <a:gd name="connsiteX5" fmla="*/ 4000180 w 4469778"/>
              <a:gd name="connsiteY5" fmla="*/ 420 h 684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69778" h="6846332">
                <a:moveTo>
                  <a:pt x="4000180" y="420"/>
                </a:moveTo>
                <a:cubicBezTo>
                  <a:pt x="4159247" y="-1574"/>
                  <a:pt x="4316283" y="3526"/>
                  <a:pt x="4469778" y="15499"/>
                </a:cubicBezTo>
                <a:lnTo>
                  <a:pt x="4469778" y="6846332"/>
                </a:lnTo>
                <a:lnTo>
                  <a:pt x="1561853" y="6846332"/>
                </a:lnTo>
                <a:cubicBezTo>
                  <a:pt x="1109844" y="6478324"/>
                  <a:pt x="760792" y="6057383"/>
                  <a:pt x="564922" y="5626360"/>
                </a:cubicBezTo>
                <a:cubicBezTo>
                  <a:pt x="-1228990" y="1656411"/>
                  <a:pt x="1614165" y="30327"/>
                  <a:pt x="4000180" y="420"/>
                </a:cubicBezTo>
                <a:close/>
              </a:path>
            </a:pathLst>
          </a:cu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63DEE71-D7BE-2C56-1D57-325D866EF3BD}"/>
              </a:ext>
            </a:extLst>
          </p:cNvPr>
          <p:cNvGrpSpPr>
            <a:grpSpLocks noChangeAspect="1"/>
          </p:cNvGrpSpPr>
          <p:nvPr/>
        </p:nvGrpSpPr>
        <p:grpSpPr>
          <a:xfrm>
            <a:off x="159186" y="4951630"/>
            <a:ext cx="4567529" cy="891399"/>
            <a:chOff x="5059512" y="5328601"/>
            <a:chExt cx="3869121" cy="755098"/>
          </a:xfrm>
        </p:grpSpPr>
        <p:pic>
          <p:nvPicPr>
            <p:cNvPr id="30" name="Picture 29" descr="A qr code on a white background&#10;&#10;Description automatically generated">
              <a:extLst>
                <a:ext uri="{FF2B5EF4-FFF2-40B4-BE49-F238E27FC236}">
                  <a16:creationId xmlns:a16="http://schemas.microsoft.com/office/drawing/2014/main" id="{59117F89-E7CE-1990-A651-828B1412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59512" y="5328601"/>
              <a:ext cx="755098" cy="75509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87CEB9D-1409-B637-E789-E84F917E2E98}"/>
                </a:ext>
              </a:extLst>
            </p:cNvPr>
            <p:cNvSpPr txBox="1"/>
            <p:nvPr/>
          </p:nvSpPr>
          <p:spPr>
            <a:xfrm>
              <a:off x="5765518" y="5340711"/>
              <a:ext cx="3163115" cy="7039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7970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Mission Ocean Innovation action</a:t>
              </a:r>
            </a:p>
            <a:p>
              <a:pPr marL="17970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2022 – 2025 (3 years)</a:t>
              </a:r>
              <a:endParaRPr kumimoji="0" lang="en-GB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ea typeface="Calibri"/>
                <a:cs typeface="Calibri"/>
              </a:endParaRPr>
            </a:p>
            <a:p>
              <a:pPr marL="179705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ea typeface="+mn-ea"/>
                  <a:cs typeface="+mn-cs"/>
                </a:rPr>
                <a:t>8.5 M€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30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95A6928-F81F-6FDE-6472-B98F21991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8DCC2BB-67AB-F217-B224-DF6B62DE89F1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96D877-E045-5CE6-9AD8-95D702F6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0501"/>
            <a:ext cx="3466132" cy="19496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18CC58-7C50-9C51-15E0-2EA54661E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2922" y="4157351"/>
            <a:ext cx="3466132" cy="19496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C152ED-ADD1-F686-8778-69966C2F27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7026" y="2561835"/>
            <a:ext cx="3466132" cy="19496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6D41EDE-11E2-55AB-C973-9747ACA2D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9868" y="1320900"/>
            <a:ext cx="3466132" cy="194386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0DD5639-7F44-42D9-F03D-2263D0CAFA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" y="-12200"/>
            <a:ext cx="3634132" cy="2044200"/>
          </a:xfrm>
          <a:prstGeom prst="rect">
            <a:avLst/>
          </a:prstGeom>
        </p:spPr>
      </p:pic>
      <p:pic>
        <p:nvPicPr>
          <p:cNvPr id="12" name="Bilde 5">
            <a:extLst>
              <a:ext uri="{FF2B5EF4-FFF2-40B4-BE49-F238E27FC236}">
                <a16:creationId xmlns:a16="http://schemas.microsoft.com/office/drawing/2014/main" id="{3A35A504-7830-0850-15D1-A7F1E8319971}"/>
              </a:ext>
            </a:extLst>
          </p:cNvPr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" t="15212" r="43513" b="3301"/>
          <a:stretch/>
        </p:blipFill>
        <p:spPr>
          <a:xfrm>
            <a:off x="7717970" y="-12200"/>
            <a:ext cx="4474029" cy="622794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F73F5524-3E74-613F-30B4-32EDD433AE51}"/>
              </a:ext>
            </a:extLst>
          </p:cNvPr>
          <p:cNvSpPr/>
          <p:nvPr/>
        </p:nvSpPr>
        <p:spPr>
          <a:xfrm>
            <a:off x="4225136" y="199804"/>
            <a:ext cx="962792" cy="962792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4" name="Rectangle 13" descr="Marker">
            <a:extLst>
              <a:ext uri="{FF2B5EF4-FFF2-40B4-BE49-F238E27FC236}">
                <a16:creationId xmlns:a16="http://schemas.microsoft.com/office/drawing/2014/main" id="{CCCEDC4A-D8B8-F29B-97FF-E80E902E6AA1}"/>
              </a:ext>
            </a:extLst>
          </p:cNvPr>
          <p:cNvSpPr/>
          <p:nvPr/>
        </p:nvSpPr>
        <p:spPr>
          <a:xfrm>
            <a:off x="4427323" y="401991"/>
            <a:ext cx="558419" cy="558419"/>
          </a:xfrm>
          <a:prstGeom prst="rect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449C55C-893B-3E63-2789-A17920215C34}"/>
              </a:ext>
            </a:extLst>
          </p:cNvPr>
          <p:cNvSpPr/>
          <p:nvPr/>
        </p:nvSpPr>
        <p:spPr>
          <a:xfrm>
            <a:off x="5394241" y="199804"/>
            <a:ext cx="2269438" cy="962792"/>
          </a:xfrm>
          <a:custGeom>
            <a:avLst/>
            <a:gdLst>
              <a:gd name="connsiteX0" fmla="*/ 0 w 2269438"/>
              <a:gd name="connsiteY0" fmla="*/ 0 h 962792"/>
              <a:gd name="connsiteX1" fmla="*/ 2269438 w 2269438"/>
              <a:gd name="connsiteY1" fmla="*/ 0 h 962792"/>
              <a:gd name="connsiteX2" fmla="*/ 2269438 w 2269438"/>
              <a:gd name="connsiteY2" fmla="*/ 962792 h 962792"/>
              <a:gd name="connsiteX3" fmla="*/ 0 w 2269438"/>
              <a:gd name="connsiteY3" fmla="*/ 962792 h 962792"/>
              <a:gd name="connsiteX4" fmla="*/ 0 w 2269438"/>
              <a:gd name="connsiteY4" fmla="*/ 0 h 96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38" h="962792">
                <a:moveTo>
                  <a:pt x="0" y="0"/>
                </a:moveTo>
                <a:lnTo>
                  <a:pt x="2269438" y="0"/>
                </a:lnTo>
                <a:lnTo>
                  <a:pt x="2269438" y="962792"/>
                </a:lnTo>
                <a:lnTo>
                  <a:pt x="0" y="962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Arctic Atlantic Lighthouse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D44934-822C-89F3-87FC-7BF3E2D0DD3E}"/>
              </a:ext>
            </a:extLst>
          </p:cNvPr>
          <p:cNvSpPr/>
          <p:nvPr/>
        </p:nvSpPr>
        <p:spPr>
          <a:xfrm>
            <a:off x="339473" y="3227604"/>
            <a:ext cx="962792" cy="962792"/>
          </a:xfrm>
          <a:prstGeom prst="ellipse">
            <a:avLst/>
          </a:prstGeom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17" name="Rectangle 16" descr="Handshake">
            <a:extLst>
              <a:ext uri="{FF2B5EF4-FFF2-40B4-BE49-F238E27FC236}">
                <a16:creationId xmlns:a16="http://schemas.microsoft.com/office/drawing/2014/main" id="{E3792CEA-2FE5-5527-F0B9-E993942D7D80}"/>
              </a:ext>
            </a:extLst>
          </p:cNvPr>
          <p:cNvSpPr/>
          <p:nvPr/>
        </p:nvSpPr>
        <p:spPr>
          <a:xfrm>
            <a:off x="541659" y="3429791"/>
            <a:ext cx="558419" cy="558419"/>
          </a:xfrm>
          <a:prstGeom prst="rect">
            <a:avLst/>
          </a:prstGeom>
          <a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1EF38A7-3C86-9405-BB98-5F907B05015D}"/>
              </a:ext>
            </a:extLst>
          </p:cNvPr>
          <p:cNvSpPr/>
          <p:nvPr/>
        </p:nvSpPr>
        <p:spPr>
          <a:xfrm>
            <a:off x="1508578" y="3227604"/>
            <a:ext cx="2269438" cy="962792"/>
          </a:xfrm>
          <a:custGeom>
            <a:avLst/>
            <a:gdLst>
              <a:gd name="connsiteX0" fmla="*/ 0 w 2269438"/>
              <a:gd name="connsiteY0" fmla="*/ 0 h 962792"/>
              <a:gd name="connsiteX1" fmla="*/ 2269438 w 2269438"/>
              <a:gd name="connsiteY1" fmla="*/ 0 h 962792"/>
              <a:gd name="connsiteX2" fmla="*/ 2269438 w 2269438"/>
              <a:gd name="connsiteY2" fmla="*/ 962792 h 962792"/>
              <a:gd name="connsiteX3" fmla="*/ 0 w 2269438"/>
              <a:gd name="connsiteY3" fmla="*/ 962792 h 962792"/>
              <a:gd name="connsiteX4" fmla="*/ 0 w 2269438"/>
              <a:gd name="connsiteY4" fmla="*/ 0 h 962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9438" h="962792">
                <a:moveTo>
                  <a:pt x="0" y="0"/>
                </a:moveTo>
                <a:lnTo>
                  <a:pt x="2269438" y="0"/>
                </a:lnTo>
                <a:lnTo>
                  <a:pt x="2269438" y="962792"/>
                </a:lnTo>
                <a:lnTo>
                  <a:pt x="0" y="96279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0" tIns="0" rIns="0" bIns="0" numCol="1" spcCol="1270" anchor="ctr" anchorCtr="0">
            <a:noAutofit/>
          </a:bodyPr>
          <a:lstStyle/>
          <a:p>
            <a:pPr marL="0" lvl="0" indent="0" algn="l" defTabSz="711200">
              <a:lnSpc>
                <a:spcPct val="10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1600" kern="1200" dirty="0"/>
              <a:t>18 partners in 7 countries</a:t>
            </a:r>
          </a:p>
        </p:txBody>
      </p:sp>
    </p:spTree>
    <p:extLst>
      <p:ext uri="{BB962C8B-B14F-4D97-AF65-F5344CB8AC3E}">
        <p14:creationId xmlns:p14="http://schemas.microsoft.com/office/powerpoint/2010/main" val="5402995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15A0-1D98-1F4D-C7ED-354CC4CC51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E083AD6-2F38-AC54-CE4A-EA8CDFAC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8E85074-4516-E624-6EEA-057AD6D782AB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FB6F951-4176-B048-C54C-B322F77D73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6" y="104775"/>
            <a:ext cx="11865428" cy="1325563"/>
          </a:xfrm>
        </p:spPr>
        <p:txBody>
          <a:bodyPr/>
          <a:lstStyle/>
          <a:p>
            <a:r>
              <a:rPr lang="en-US" dirty="0">
                <a:solidFill>
                  <a:srgbClr val="00497F"/>
                </a:solidFill>
              </a:rPr>
              <a:t>Coastal protection at permafrost coastline</a:t>
            </a:r>
            <a:endParaRPr lang="en-FI" dirty="0">
              <a:solidFill>
                <a:srgbClr val="00497F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B2BB2-0E65-97EF-5EB5-3126A2C25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3285" y="1349829"/>
            <a:ext cx="6694715" cy="4865914"/>
          </a:xfrm>
        </p:spPr>
        <p:txBody>
          <a:bodyPr>
            <a:normAutofit lnSpcReduction="10000"/>
          </a:bodyPr>
          <a:lstStyle/>
          <a:p>
            <a:r>
              <a:rPr lang="en-US" sz="2200" dirty="0"/>
              <a:t>Svalbard experiences exceptional warming rates 2-2.5 X the Arctic warming average &amp; 5-7 X the global warming average (</a:t>
            </a:r>
            <a:r>
              <a:rPr lang="en-US" sz="2200" dirty="0">
                <a:hlinkClick r:id="rId3"/>
              </a:rPr>
              <a:t>Isaksen et al., 2022</a:t>
            </a:r>
            <a:r>
              <a:rPr lang="en-US" sz="2200" dirty="0"/>
              <a:t>)​</a:t>
            </a:r>
          </a:p>
          <a:p>
            <a:r>
              <a:rPr lang="en-US" sz="2200" dirty="0"/>
              <a:t>Shallow bathymetry, permafrost coastline, soil with low bearing capacity (sedimentary bedrock)</a:t>
            </a:r>
          </a:p>
          <a:p>
            <a:r>
              <a:rPr lang="en-US" sz="2200" dirty="0"/>
              <a:t>Prevent coastal erosion through sustainable measures</a:t>
            </a:r>
          </a:p>
          <a:p>
            <a:pPr lvl="1"/>
            <a:r>
              <a:rPr lang="en-US" sz="1900" dirty="0"/>
              <a:t>Conserve &amp; protect biodiversity, minimal environmental footprint</a:t>
            </a:r>
          </a:p>
          <a:p>
            <a:pPr lvl="1"/>
            <a:r>
              <a:rPr lang="en-US" sz="1900" dirty="0"/>
              <a:t>Employ co-creation to systematically address human needs</a:t>
            </a:r>
          </a:p>
          <a:p>
            <a:pPr lvl="1"/>
            <a:r>
              <a:rPr lang="en-US" sz="1900" dirty="0" err="1"/>
              <a:t>Optimise</a:t>
            </a:r>
            <a:r>
              <a:rPr lang="en-US" sz="1900" dirty="0"/>
              <a:t> affordability, technical simplicity &amp; effectiveness through design</a:t>
            </a:r>
          </a:p>
          <a:p>
            <a:r>
              <a:rPr lang="en-US" sz="2200" b="1" dirty="0"/>
              <a:t>Remediation-Rehabilitation</a:t>
            </a:r>
            <a:r>
              <a:rPr lang="en-US" sz="2200" dirty="0"/>
              <a:t> by replacing an artificial landform with a replica of a natural landform</a:t>
            </a:r>
          </a:p>
        </p:txBody>
      </p:sp>
      <p:pic>
        <p:nvPicPr>
          <p:cNvPr id="1026" name="Picture 2" descr="A rocky shore with buildings and water&#10;&#10;Description automatically generated">
            <a:extLst>
              <a:ext uri="{FF2B5EF4-FFF2-40B4-BE49-F238E27FC236}">
                <a16:creationId xmlns:a16="http://schemas.microsoft.com/office/drawing/2014/main" id="{DFC5F09B-0A44-A0B9-25C5-E26170C44B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1" y="1518557"/>
            <a:ext cx="5094513" cy="3820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D2E37B3-5528-E053-2003-CE443C146086}"/>
              </a:ext>
            </a:extLst>
          </p:cNvPr>
          <p:cNvSpPr txBox="1"/>
          <p:nvPr/>
        </p:nvSpPr>
        <p:spPr>
          <a:xfrm>
            <a:off x="9388402" y="5339442"/>
            <a:ext cx="27165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Image © A. Sinitsyn,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5535779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A74B68-F007-A430-F09B-FA87E5506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0301675-5083-BD2E-876E-6437CB2D39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A90DF18-278E-4F24-7773-D18E9E185B1E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AAAAAF8-CCF0-DB6B-3659-FB32606488CE}"/>
              </a:ext>
            </a:extLst>
          </p:cNvPr>
          <p:cNvGrpSpPr/>
          <p:nvPr/>
        </p:nvGrpSpPr>
        <p:grpSpPr>
          <a:xfrm>
            <a:off x="6024592" y="1128215"/>
            <a:ext cx="5932713" cy="3337151"/>
            <a:chOff x="6024592" y="1128215"/>
            <a:chExt cx="5932713" cy="3337151"/>
          </a:xfrm>
        </p:grpSpPr>
        <p:pic>
          <p:nvPicPr>
            <p:cNvPr id="4" name="Picture 2">
              <a:extLst>
                <a:ext uri="{FF2B5EF4-FFF2-40B4-BE49-F238E27FC236}">
                  <a16:creationId xmlns:a16="http://schemas.microsoft.com/office/drawing/2014/main" id="{E64D1DED-5F7A-0EA0-E50B-3659A8030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24592" y="1128215"/>
              <a:ext cx="5932713" cy="33371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Arrow: Right 7">
              <a:extLst>
                <a:ext uri="{FF2B5EF4-FFF2-40B4-BE49-F238E27FC236}">
                  <a16:creationId xmlns:a16="http://schemas.microsoft.com/office/drawing/2014/main" id="{2F0EBD55-7AED-09DB-975E-C2276C4A605C}"/>
                </a:ext>
              </a:extLst>
            </p:cNvPr>
            <p:cNvSpPr/>
            <p:nvPr/>
          </p:nvSpPr>
          <p:spPr>
            <a:xfrm rot="10491956">
              <a:off x="11028375" y="2814524"/>
              <a:ext cx="914400" cy="36576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err="1">
                <a:solidFill>
                  <a:schemeClr val="tx2"/>
                </a:solidFill>
              </a:endParaRPr>
            </a:p>
          </p:txBody>
        </p:sp>
        <p:sp>
          <p:nvSpPr>
            <p:cNvPr id="9" name="Arrow: Right 8">
              <a:extLst>
                <a:ext uri="{FF2B5EF4-FFF2-40B4-BE49-F238E27FC236}">
                  <a16:creationId xmlns:a16="http://schemas.microsoft.com/office/drawing/2014/main" id="{4EC24F80-D780-9953-CEBA-AD91217A347E}"/>
                </a:ext>
              </a:extLst>
            </p:cNvPr>
            <p:cNvSpPr/>
            <p:nvPr/>
          </p:nvSpPr>
          <p:spPr>
            <a:xfrm rot="9159660">
              <a:off x="7847948" y="3272366"/>
              <a:ext cx="914400" cy="365760"/>
            </a:xfrm>
            <a:prstGeom prst="rightArrow">
              <a:avLst/>
            </a:prstGeom>
            <a:ln/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err="1">
                <a:solidFill>
                  <a:schemeClr val="tx2"/>
                </a:solidFill>
              </a:endParaRPr>
            </a:p>
          </p:txBody>
        </p:sp>
      </p:grpSp>
      <p:sp>
        <p:nvSpPr>
          <p:cNvPr id="10" name="Content Placeholder 8">
            <a:extLst>
              <a:ext uri="{FF2B5EF4-FFF2-40B4-BE49-F238E27FC236}">
                <a16:creationId xmlns:a16="http://schemas.microsoft.com/office/drawing/2014/main" id="{DCADE340-5E1C-3089-8829-EAB24B870F60}"/>
              </a:ext>
            </a:extLst>
          </p:cNvPr>
          <p:cNvSpPr txBox="1">
            <a:spLocks/>
          </p:cNvSpPr>
          <p:nvPr/>
        </p:nvSpPr>
        <p:spPr>
          <a:xfrm>
            <a:off x="116114" y="1205345"/>
            <a:ext cx="5754403" cy="490966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2100" dirty="0"/>
              <a:t>Ca. 2500 residents of Longyearbyen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All homes connected to central wastewater system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Pipes carry wastewater to a central discharge point</a:t>
            </a:r>
          </a:p>
          <a:p>
            <a:pPr>
              <a:lnSpc>
                <a:spcPct val="100000"/>
              </a:lnSpc>
            </a:pPr>
            <a:r>
              <a:rPr lang="en-US" sz="2100" dirty="0"/>
              <a:t>6 mm sieve provides mechanical treatment of wastewater prior to discharge</a:t>
            </a:r>
          </a:p>
          <a:p>
            <a:pPr>
              <a:lnSpc>
                <a:spcPct val="100000"/>
              </a:lnSpc>
            </a:pPr>
            <a:r>
              <a:rPr lang="en-US" sz="2100" dirty="0" err="1"/>
              <a:t>Adventfjorden</a:t>
            </a:r>
            <a:r>
              <a:rPr lang="en-US" sz="2100" dirty="0"/>
              <a:t> is recipient waterbody</a:t>
            </a:r>
          </a:p>
          <a:p>
            <a:pPr>
              <a:lnSpc>
                <a:spcPct val="100000"/>
              </a:lnSpc>
            </a:pPr>
            <a:r>
              <a:rPr lang="en-US" sz="2100" b="1" dirty="0"/>
              <a:t>Impact Reduction</a:t>
            </a:r>
            <a:r>
              <a:rPr lang="en-US" sz="2100" dirty="0"/>
              <a:t>-focused actions to increase awareness among local community  that everything flushed can end up in the fjord</a:t>
            </a:r>
          </a:p>
          <a:p>
            <a:pPr>
              <a:lnSpc>
                <a:spcPct val="100000"/>
              </a:lnSpc>
            </a:pPr>
            <a:r>
              <a:rPr lang="en-US" sz="2100" dirty="0">
                <a:hlinkClick r:id="rId5"/>
              </a:rPr>
              <a:t>LINK TO VIDEO</a:t>
            </a:r>
            <a:endParaRPr lang="en-US" sz="2100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20F87A33-66CD-E527-6285-CA275FEBC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85" y="57266"/>
            <a:ext cx="11865428" cy="1325563"/>
          </a:xfrm>
        </p:spPr>
        <p:txBody>
          <a:bodyPr/>
          <a:lstStyle/>
          <a:p>
            <a:r>
              <a:rPr lang="en-US" dirty="0">
                <a:solidFill>
                  <a:srgbClr val="00497F"/>
                </a:solidFill>
              </a:rPr>
              <a:t>Reduction of pressure to recipient ecosystem</a:t>
            </a:r>
            <a:endParaRPr lang="en-FI" dirty="0">
              <a:solidFill>
                <a:srgbClr val="00497F"/>
              </a:solidFill>
            </a:endParaRPr>
          </a:p>
        </p:txBody>
      </p:sp>
      <p:pic>
        <p:nvPicPr>
          <p:cNvPr id="13" name="Picture 12" descr="A seal on a blue background&#10;&#10;Description automatically generated">
            <a:extLst>
              <a:ext uri="{FF2B5EF4-FFF2-40B4-BE49-F238E27FC236}">
                <a16:creationId xmlns:a16="http://schemas.microsoft.com/office/drawing/2014/main" id="{EA4C7DD2-5B39-98DF-0251-6D448E9F47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927" y="4564658"/>
            <a:ext cx="1371600" cy="1371600"/>
          </a:xfrm>
          <a:prstGeom prst="rect">
            <a:avLst/>
          </a:prstGeom>
        </p:spPr>
      </p:pic>
      <p:pic>
        <p:nvPicPr>
          <p:cNvPr id="15" name="Picture 14" descr="A whale silhouette on a blue background&#10;&#10;Description automatically generated">
            <a:extLst>
              <a:ext uri="{FF2B5EF4-FFF2-40B4-BE49-F238E27FC236}">
                <a16:creationId xmlns:a16="http://schemas.microsoft.com/office/drawing/2014/main" id="{4D9BA4C3-A877-88AB-A059-EA2D1F0C4E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349" y="4558048"/>
            <a:ext cx="1371600" cy="1371600"/>
          </a:xfrm>
          <a:prstGeom prst="rect">
            <a:avLst/>
          </a:prstGeom>
        </p:spPr>
      </p:pic>
      <p:pic>
        <p:nvPicPr>
          <p:cNvPr id="17" name="Picture 16" descr="A bear silhouette on a blue background&#10;&#10;Description automatically generated">
            <a:extLst>
              <a:ext uri="{FF2B5EF4-FFF2-40B4-BE49-F238E27FC236}">
                <a16:creationId xmlns:a16="http://schemas.microsoft.com/office/drawing/2014/main" id="{71C9513C-7AEC-318D-495C-7B950CD9E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2811" y="4564658"/>
            <a:ext cx="1371600" cy="1371600"/>
          </a:xfrm>
          <a:prstGeom prst="rect">
            <a:avLst/>
          </a:prstGeom>
        </p:spPr>
      </p:pic>
      <p:pic>
        <p:nvPicPr>
          <p:cNvPr id="19" name="Picture 18" descr="A seal on a blue background&#10;&#10;Description automatically generated">
            <a:extLst>
              <a:ext uri="{FF2B5EF4-FFF2-40B4-BE49-F238E27FC236}">
                <a16:creationId xmlns:a16="http://schemas.microsoft.com/office/drawing/2014/main" id="{97FF2FAC-21F2-FEDC-C192-A581CD25176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811" y="4566808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69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DC3C6A-4D2B-1FCB-0A19-6E980A019E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29E02B-26A4-DD37-976E-F2724A265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3B726B-13B5-363A-068E-C53ECF67B364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8F801D-5C03-DF19-914D-8321FD165E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094" y="344344"/>
            <a:ext cx="7304314" cy="5305548"/>
          </a:xfrm>
          <a:prstGeom prst="rect">
            <a:avLst/>
          </a:prstGeom>
        </p:spPr>
      </p:pic>
      <p:sp>
        <p:nvSpPr>
          <p:cNvPr id="4" name="Content Placeholder 8">
            <a:extLst>
              <a:ext uri="{FF2B5EF4-FFF2-40B4-BE49-F238E27FC236}">
                <a16:creationId xmlns:a16="http://schemas.microsoft.com/office/drawing/2014/main" id="{3C7038D5-2BCB-44DC-50A6-0B46BCEDCBE2}"/>
              </a:ext>
            </a:extLst>
          </p:cNvPr>
          <p:cNvSpPr txBox="1">
            <a:spLocks/>
          </p:cNvSpPr>
          <p:nvPr/>
        </p:nvSpPr>
        <p:spPr>
          <a:xfrm>
            <a:off x="212592" y="566057"/>
            <a:ext cx="4130808" cy="530554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3200" dirty="0">
                <a:solidFill>
                  <a:srgbClr val="00497F"/>
                </a:solidFill>
                <a:latin typeface="+mn-lt"/>
                <a:ea typeface="+mn-ea"/>
                <a:cs typeface="+mn-cs"/>
              </a:rPr>
              <a:t>Costs of baseline assessment &amp; social awareness campaign</a:t>
            </a:r>
            <a:br>
              <a:rPr lang="en-US" dirty="0">
                <a:latin typeface="+mn-lt"/>
                <a:ea typeface="+mn-ea"/>
                <a:cs typeface="+mn-cs"/>
              </a:rPr>
            </a:br>
            <a:endParaRPr lang="en-US" dirty="0"/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  <a:ea typeface="+mn-ea"/>
                <a:cs typeface="+mn-cs"/>
              </a:rPr>
              <a:t>Collaboration with local decision-makers, and key actors in tourism &amp; recreation industries 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>
                <a:latin typeface="+mn-lt"/>
                <a:ea typeface="+mn-ea"/>
                <a:cs typeface="+mn-cs"/>
              </a:rPr>
              <a:t>Campaign primarily targeting visitors to Svalbard </a:t>
            </a:r>
          </a:p>
          <a:p>
            <a:pPr lvl="1">
              <a:lnSpc>
                <a:spcPct val="100000"/>
              </a:lnSpc>
            </a:pPr>
            <a:r>
              <a:rPr lang="en-US" sz="2000" dirty="0"/>
              <a:t>Ca. 140,000 overnight stays in Longyearbyen in 2023</a:t>
            </a:r>
            <a:endParaRPr lang="en-US" sz="2000" dirty="0"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446049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16923B-B335-C420-31F7-1EF2E05C30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12B9DC2-4BB7-5BD6-FB01-3F63D8B71A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177121D-DDD6-2E04-E949-CEC01D20B177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A4B6A38B-2939-A069-67F4-AEA3D9DE77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869" y="136525"/>
            <a:ext cx="11059886" cy="1325563"/>
          </a:xfrm>
        </p:spPr>
        <p:txBody>
          <a:bodyPr/>
          <a:lstStyle/>
          <a:p>
            <a:r>
              <a:rPr lang="en-US" dirty="0">
                <a:solidFill>
                  <a:srgbClr val="00497F"/>
                </a:solidFill>
              </a:rPr>
              <a:t>Lessons learned: costs of ecosystem restoration activities in Svalbard</a:t>
            </a:r>
            <a:endParaRPr lang="en-FI" dirty="0">
              <a:solidFill>
                <a:srgbClr val="00497F"/>
              </a:solidFill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C8E5124-6196-719E-8AF3-0AA16A0A1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500" y="1610592"/>
            <a:ext cx="11811000" cy="4420898"/>
          </a:xfrm>
        </p:spPr>
        <p:txBody>
          <a:bodyPr>
            <a:normAutofit lnSpcReduction="10000"/>
          </a:bodyPr>
          <a:lstStyle/>
          <a:p>
            <a:r>
              <a:rPr lang="en-US" sz="2300" b="1" dirty="0"/>
              <a:t>Limited funds, materials, equipment &amp; personnel + logistical challenges</a:t>
            </a:r>
          </a:p>
          <a:p>
            <a:r>
              <a:rPr lang="en-US" sz="2300" dirty="0"/>
              <a:t>Relative cost vs. availability of funds for different phases </a:t>
            </a:r>
          </a:p>
          <a:p>
            <a:pPr lvl="1"/>
            <a:r>
              <a:rPr lang="en-US" sz="1900" dirty="0"/>
              <a:t>Planning, implementation, monitoring, maintenance</a:t>
            </a:r>
          </a:p>
          <a:p>
            <a:r>
              <a:rPr lang="en-US" sz="2300" dirty="0"/>
              <a:t>Broad stakeholder engagement, incl. building an understanding of benefits, is key to consistent business plans &amp; identifying innovative financing</a:t>
            </a:r>
          </a:p>
          <a:p>
            <a:r>
              <a:rPr lang="en-US" sz="2300" dirty="0"/>
              <a:t>Non-structural measures play a significant role in the overall cost-effectiveness of measures focused on impact reduction, remediation &amp; rehabilitation </a:t>
            </a:r>
          </a:p>
          <a:p>
            <a:pPr lvl="1"/>
            <a:r>
              <a:rPr lang="en-US" sz="1900" dirty="0"/>
              <a:t>Regulatory policy and pricing, preparedness planning, establishment of land use regulations, implementation of flood warning systems, etc. </a:t>
            </a:r>
          </a:p>
          <a:p>
            <a:r>
              <a:rPr lang="en-US" sz="2300" dirty="0"/>
              <a:t>Material circularity → re-use materials as possible</a:t>
            </a:r>
          </a:p>
          <a:p>
            <a:r>
              <a:rPr lang="en-US" sz="2300" dirty="0"/>
              <a:t>Exploit the full range of existing data &amp; opportunities for citizen science</a:t>
            </a:r>
          </a:p>
          <a:p>
            <a:r>
              <a:rPr lang="en-US" sz="2300" dirty="0"/>
              <a:t>Combine initiatives as possible &amp; apply systems thinking to visioning of solutions</a:t>
            </a:r>
          </a:p>
          <a:p>
            <a:endParaRPr lang="en-US" sz="2400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100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BE2E8-416E-D63E-C752-FEACBF8FE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7BC6-C555-3C62-B6C4-65B18F127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209E0-3717-B177-36A6-BEA1744E55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4" descr="A green lights in the sky over a snowy mountain&#10;&#10;Description automatically generated">
            <a:extLst>
              <a:ext uri="{FF2B5EF4-FFF2-40B4-BE49-F238E27FC236}">
                <a16:creationId xmlns:a16="http://schemas.microsoft.com/office/drawing/2014/main" id="{CB7E8EDB-C9A9-01DE-9D0B-77357011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0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FF3B5F-703C-E966-2C2F-1DEA996E81A6}"/>
              </a:ext>
            </a:extLst>
          </p:cNvPr>
          <p:cNvSpPr txBox="1"/>
          <p:nvPr/>
        </p:nvSpPr>
        <p:spPr>
          <a:xfrm>
            <a:off x="536448" y="3048298"/>
            <a:ext cx="35514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D4E9F9"/>
                </a:solidFill>
              </a:rPr>
              <a:t>Laura Wendling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laura.wendling@sintef.no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US" sz="2400" dirty="0">
              <a:solidFill>
                <a:srgbClr val="D4E9F9"/>
              </a:solidFill>
            </a:endParaRPr>
          </a:p>
          <a:p>
            <a:r>
              <a:rPr lang="en-US" sz="2400" dirty="0">
                <a:solidFill>
                  <a:srgbClr val="D4E9F9"/>
                </a:solidFill>
              </a:rPr>
              <a:t>CLIMAREST</a:t>
            </a:r>
          </a:p>
          <a:p>
            <a:r>
              <a:rPr lang="en-US" sz="2400" dirty="0">
                <a:solidFill>
                  <a:schemeClr val="accent4">
                    <a:lumMod val="60000"/>
                    <a:lumOff val="4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www.climarest.eu</a:t>
            </a:r>
            <a:endParaRPr lang="en-US" sz="2400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  <a:p>
            <a:endParaRPr lang="en-FI" sz="2400" dirty="0">
              <a:solidFill>
                <a:srgbClr val="D4E9F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827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bc7d1b-5700-4020-8f28-f12ea55ef974">
      <Terms xmlns="http://schemas.microsoft.com/office/infopath/2007/PartnerControls"/>
    </lcf76f155ced4ddcb4097134ff3c332f>
    <TaxCatchAll xmlns="b549eab3-a6f9-4837-9a92-af2ba8d7c0b7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ED7E31C5639345A896E72AE404A430" ma:contentTypeVersion="17" ma:contentTypeDescription="Create a new document." ma:contentTypeScope="" ma:versionID="1ba2839fe028bd763b2e0b9ff16f417a">
  <xsd:schema xmlns:xsd="http://www.w3.org/2001/XMLSchema" xmlns:xs="http://www.w3.org/2001/XMLSchema" xmlns:p="http://schemas.microsoft.com/office/2006/metadata/properties" xmlns:ns2="23bc7d1b-5700-4020-8f28-f12ea55ef974" xmlns:ns3="b549eab3-a6f9-4837-9a92-af2ba8d7c0b7" targetNamespace="http://schemas.microsoft.com/office/2006/metadata/properties" ma:root="true" ma:fieldsID="b3495e56c87f8c52f91a7c07970eb128" ns2:_="" ns3:_="">
    <xsd:import namespace="23bc7d1b-5700-4020-8f28-f12ea55ef974"/>
    <xsd:import namespace="b549eab3-a6f9-4837-9a92-af2ba8d7c0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c7d1b-5700-4020-8f28-f12ea55ef9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101118c-9755-42d6-a77a-e05f34e4a2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9eab3-a6f9-4837-9a92-af2ba8d7c0b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1b60ef0-363b-469e-bb54-3f5f800c7dd2}" ma:internalName="TaxCatchAll" ma:showField="CatchAllData" ma:web="b549eab3-a6f9-4837-9a92-af2ba8d7c0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1C1C31-92CD-4589-8C40-EE8C27563A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8D1701-E338-421A-A652-99D5CABFA3FD}">
  <ds:schemaRefs>
    <ds:schemaRef ds:uri="http://purl.org/dc/dcmitype/"/>
    <ds:schemaRef ds:uri="b549eab3-a6f9-4837-9a92-af2ba8d7c0b7"/>
    <ds:schemaRef ds:uri="http://www.w3.org/XML/1998/namespace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microsoft.com/office/infopath/2007/PartnerControls"/>
    <ds:schemaRef ds:uri="23bc7d1b-5700-4020-8f28-f12ea55ef974"/>
  </ds:schemaRefs>
</ds:datastoreItem>
</file>

<file path=customXml/itemProps3.xml><?xml version="1.0" encoding="utf-8"?>
<ds:datastoreItem xmlns:ds="http://schemas.openxmlformats.org/officeDocument/2006/customXml" ds:itemID="{BCC445C6-73CF-4DFF-BF70-B0A2FB06BD2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3bc7d1b-5700-4020-8f28-f12ea55ef974"/>
    <ds:schemaRef ds:uri="b549eab3-a6f9-4837-9a92-af2ba8d7c0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4511</TotalTime>
  <Words>465</Words>
  <Application>Microsoft Office PowerPoint</Application>
  <PresentationFormat>Widescreen</PresentationFormat>
  <Paragraphs>50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Office Theme</vt:lpstr>
      <vt:lpstr>Arctic Marine Ecosystem Restoration: Insights from Svalbard and the CLIMAREST project </vt:lpstr>
      <vt:lpstr>Coastal Climate Resilience and Marine Restoration Tools for the Arctic Atlantic basin</vt:lpstr>
      <vt:lpstr>PowerPoint Presentation</vt:lpstr>
      <vt:lpstr>Coastal protection at permafrost coastline</vt:lpstr>
      <vt:lpstr>Reduction of pressure to recipient ecosystem</vt:lpstr>
      <vt:lpstr>PowerPoint Presentation</vt:lpstr>
      <vt:lpstr>Lessons learned: costs of ecosystem restoration activities in Svalbard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Trouth</dc:creator>
  <cp:lastModifiedBy>Katja Laingui</cp:lastModifiedBy>
  <cp:revision>6</cp:revision>
  <dcterms:created xsi:type="dcterms:W3CDTF">2024-11-08T11:37:34Z</dcterms:created>
  <dcterms:modified xsi:type="dcterms:W3CDTF">2024-12-02T11:36:35Z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0x010100C1ED7E31C5639345A896E72AE404A430</vt:lpwstr>
  </property>
  <property fmtid="{D5CDD505-2E9C-101B-9397-08002B2CF9AE}" pid="3" name="MediaServiceImageTags">
    <vt:lpwstr/>
  </property>
</Properties>
</file>