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1" r:id="rId5"/>
    <p:sldId id="257" r:id="rId6"/>
    <p:sldId id="269" r:id="rId7"/>
    <p:sldId id="272" r:id="rId8"/>
    <p:sldId id="270" r:id="rId9"/>
    <p:sldId id="262" r:id="rId10"/>
    <p:sldId id="265" r:id="rId11"/>
    <p:sldId id="273" r:id="rId12"/>
    <p:sldId id="267" r:id="rId1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9F9"/>
    <a:srgbClr val="0049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8BDACB-8712-4D77-AA35-F29F6A1D8D7D}" v="451" dt="2024-12-03T22:41:37.836"/>
    <p1510:client id="{D30442AE-AF56-6DE6-60DE-623FFA01E4F9}" v="1" dt="2024-12-05T10:03:53.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137" autoAdjust="0"/>
  </p:normalViewPr>
  <p:slideViewPr>
    <p:cSldViewPr snapToGrid="0">
      <p:cViewPr varScale="1">
        <p:scale>
          <a:sx n="58" d="100"/>
          <a:sy n="58" d="100"/>
        </p:scale>
        <p:origin x="34"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Trouth" userId="S::paul.trouth@helcom.fi::64909269-ed2d-4f73-8ade-f55eaf59e762" providerId="AD" clId="Web-{D30442AE-AF56-6DE6-60DE-623FFA01E4F9}"/>
    <pc:docChg chg="delSld">
      <pc:chgData name="Paul Trouth" userId="S::paul.trouth@helcom.fi::64909269-ed2d-4f73-8ade-f55eaf59e762" providerId="AD" clId="Web-{D30442AE-AF56-6DE6-60DE-623FFA01E4F9}" dt="2024-12-05T10:03:53.057" v="0"/>
      <pc:docMkLst>
        <pc:docMk/>
      </pc:docMkLst>
      <pc:sldChg chg="del">
        <pc:chgData name="Paul Trouth" userId="S::paul.trouth@helcom.fi::64909269-ed2d-4f73-8ade-f55eaf59e762" providerId="AD" clId="Web-{D30442AE-AF56-6DE6-60DE-623FFA01E4F9}" dt="2024-12-05T10:03:53.057" v="0"/>
        <pc:sldMkLst>
          <pc:docMk/>
          <pc:sldMk cId="336289078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F4C6D-5E41-4BA2-8F01-D9E95D77CD89}" type="datetimeFigureOut">
              <a:rPr lang="nb-NO" smtClean="0"/>
              <a:t>05.12.2024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E9A40-5A08-4A7B-B4A8-96173BCA1DB1}" type="slidenum">
              <a:rPr lang="nb-NO" smtClean="0"/>
              <a:t>‹#›</a:t>
            </a:fld>
            <a:endParaRPr lang="nb-NO"/>
          </a:p>
        </p:txBody>
      </p:sp>
    </p:spTree>
    <p:extLst>
      <p:ext uri="{BB962C8B-B14F-4D97-AF65-F5344CB8AC3E}">
        <p14:creationId xmlns:p14="http://schemas.microsoft.com/office/powerpoint/2010/main" val="104556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direct.com/science/article/pii/S259033221930270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science/article/pii/S25903322193027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science/article/pii/S0048969721039176"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ciencedirect.com/science/article/pii/S0301479721021897?via%3Dihub#bib34" TargetMode="External"/><Relationship Id="rId4" Type="http://schemas.openxmlformats.org/officeDocument/2006/relationships/hyperlink" Target="https://www.sciencedirect.com/science/article/pii/S0301479721021897?via%3Dihub#bib7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F1F1F"/>
                </a:solidFill>
                <a:effectLst/>
                <a:latin typeface="ElsevierGulliver"/>
              </a:rPr>
              <a:t>he increasing concern that our planet is approaching a tipping point in sustainability, </a:t>
            </a:r>
            <a:r>
              <a:rPr lang="en-US" sz="2800" b="0" i="0" u="none" strike="noStrike" dirty="0">
                <a:solidFill>
                  <a:srgbClr val="505154"/>
                </a:solidFill>
                <a:effectLst/>
                <a:latin typeface="inherit"/>
              </a:rPr>
              <a:t>Over 80% of European habitats are in poor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Worldwide coastal, marine, and estuarine systems have been degraded due to anthropogenic pressures such as reclamation, pollution, and destruction. Practically no marine area has not been affected by human activities . This degradation has led to considerable losses in biodiversity and ecosystem services, many of which are highly valuable.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Recent EEA report on European climate risk assessment has found the </a:t>
            </a:r>
            <a:r>
              <a:rPr lang="en-US" sz="2800" dirty="0"/>
              <a:t>Among climate risks related to ecosystems, risks to coastal and marine ecosystems are the most severe in the current period and entail the highest urgency to act. • The functioning of marine ecosystems is threatened by the combined effects of climate-related drivers (e.g. marine heatwaves, acidification and oxygen depletion) and other anthropogenic drivers (e.g. pollution and eutrophication, fishing and the adverse impacts of maritime activities). This can result in substantial biodiversity loss, including mass mortality events, and declines in ecosystem services.</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Building on a Decade of the Ocean Health Index – ScienceDirect</a:t>
            </a:r>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96972"/>
                </a:solidFill>
                <a:effectLst/>
                <a:latin typeface="montserrat" panose="00000500000000000000" pitchFamily="2" charset="0"/>
              </a:rPr>
              <a:t>The Ocean Health Index defines a healthy ocean to be one that sustainably delivers a range of benefits to people now and in the future. 2023 is only 73 out of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96972"/>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F1F1F"/>
                </a:solidFill>
                <a:effectLst/>
                <a:latin typeface="ElsevierGulliver"/>
              </a:rPr>
              <a:t>Ocean Health Index (OHI) addressing multiple needs: help set targets for healthy oceans, develop indicators to measure the status of ocean health,</a:t>
            </a:r>
            <a:endParaRPr lang="nb-NO" dirty="0"/>
          </a:p>
        </p:txBody>
      </p:sp>
      <p:sp>
        <p:nvSpPr>
          <p:cNvPr id="4" name="Slide Number Placeholder 3"/>
          <p:cNvSpPr>
            <a:spLocks noGrp="1"/>
          </p:cNvSpPr>
          <p:nvPr>
            <p:ph type="sldNum" sz="quarter" idx="5"/>
          </p:nvPr>
        </p:nvSpPr>
        <p:spPr/>
        <p:txBody>
          <a:bodyPr/>
          <a:lstStyle/>
          <a:p>
            <a:fld id="{7CBE9A40-5A08-4A7B-B4A8-96173BCA1DB1}" type="slidenum">
              <a:rPr lang="nb-NO" smtClean="0"/>
              <a:t>3</a:t>
            </a:fld>
            <a:endParaRPr lang="nb-NO"/>
          </a:p>
        </p:txBody>
      </p:sp>
    </p:spTree>
    <p:extLst>
      <p:ext uri="{BB962C8B-B14F-4D97-AF65-F5344CB8AC3E}">
        <p14:creationId xmlns:p14="http://schemas.microsoft.com/office/powerpoint/2010/main" val="233926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Building on a Decade of the Ocean Health Index – ScienceDirect</a:t>
            </a:r>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96972"/>
                </a:solidFill>
                <a:effectLst/>
                <a:latin typeface="montserrat" panose="00000500000000000000" pitchFamily="2" charset="0"/>
              </a:rPr>
              <a:t>80% of the world habitat is in bad condition. Conservation status for most habitats at EU marine regions are poor and bad.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96972"/>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96972"/>
                </a:solidFill>
                <a:effectLst/>
                <a:latin typeface="montserrat" panose="00000500000000000000" pitchFamily="2" charset="0"/>
              </a:rPr>
              <a:t>The Ocean Health Index defines a healthy ocean to be one that sustainably delivers a range of benefits to people now and in the future. 2023 is only 73 out of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96972"/>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Slide Number Placeholder 3"/>
          <p:cNvSpPr>
            <a:spLocks noGrp="1"/>
          </p:cNvSpPr>
          <p:nvPr>
            <p:ph type="sldNum" sz="quarter" idx="5"/>
          </p:nvPr>
        </p:nvSpPr>
        <p:spPr/>
        <p:txBody>
          <a:bodyPr/>
          <a:lstStyle/>
          <a:p>
            <a:fld id="{7CBE9A40-5A08-4A7B-B4A8-96173BCA1DB1}" type="slidenum">
              <a:rPr lang="nb-NO" smtClean="0"/>
              <a:t>4</a:t>
            </a:fld>
            <a:endParaRPr lang="nb-NO"/>
          </a:p>
        </p:txBody>
      </p:sp>
    </p:spTree>
    <p:extLst>
      <p:ext uri="{BB962C8B-B14F-4D97-AF65-F5344CB8AC3E}">
        <p14:creationId xmlns:p14="http://schemas.microsoft.com/office/powerpoint/2010/main" val="175153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effectLst/>
                <a:latin typeface="Arial" panose="020B0604020202020204" pitchFamily="34" charset="0"/>
                <a:ea typeface="Times New Roman" panose="02020603050405020304" pitchFamily="18" charset="0"/>
                <a:cs typeface="Times New Roman" panose="02020603050405020304" pitchFamily="18" charset="0"/>
              </a:rPr>
              <a:t>A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number</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of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reviews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are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available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on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costs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of marine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ecosystem</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restoration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(Spurgeon, 1999;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Bayraktarov</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et al., 2016, 2019).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These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reviews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demonstrate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that</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costs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of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restoring</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coastal</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and marine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ecosystems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can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vary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substantially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depending</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on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technique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habitat</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and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scale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of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operation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costs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of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restoring</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seagrass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for</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example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vary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between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US$ 6,654 ha</a:t>
            </a:r>
            <a:r>
              <a:rPr lang="es-ES" sz="18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and US$ 4,106,047 ha</a:t>
            </a:r>
            <a:r>
              <a:rPr lang="es-ES" sz="18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(in 2010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prices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with</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 median of US$ 106,782 ha</a:t>
            </a:r>
            <a:r>
              <a:rPr lang="es-ES" sz="18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for</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coral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reefs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in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developed</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countries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these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numbers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were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US$ 7,647 ha</a:t>
            </a:r>
            <a:r>
              <a:rPr lang="es-ES" sz="18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US$ 143,000,000 ha</a:t>
            </a:r>
            <a:r>
              <a:rPr lang="es-ES" sz="18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and US$ 1,826,651 ha</a:t>
            </a:r>
            <a:r>
              <a:rPr lang="es-ES" sz="18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respectively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Bayraktarov</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et al., 2016).</a:t>
            </a:r>
          </a:p>
          <a:p>
            <a:endParaRPr lang="es-ES" sz="1800" dirty="0">
              <a:effectLst/>
              <a:latin typeface="Arial" panose="020B0604020202020204" pitchFamily="34" charset="0"/>
              <a:cs typeface="Times New Roman" panose="02020603050405020304" pitchFamily="18" charset="0"/>
            </a:endParaRPr>
          </a:p>
          <a:p>
            <a:endParaRPr lang="nb-NO" dirty="0"/>
          </a:p>
        </p:txBody>
      </p:sp>
      <p:sp>
        <p:nvSpPr>
          <p:cNvPr id="4" name="Slide Number Placeholder 3"/>
          <p:cNvSpPr>
            <a:spLocks noGrp="1"/>
          </p:cNvSpPr>
          <p:nvPr>
            <p:ph type="sldNum" sz="quarter" idx="5"/>
          </p:nvPr>
        </p:nvSpPr>
        <p:spPr/>
        <p:txBody>
          <a:bodyPr/>
          <a:lstStyle/>
          <a:p>
            <a:fld id="{7CBE9A40-5A08-4A7B-B4A8-96173BCA1DB1}" type="slidenum">
              <a:rPr lang="nb-NO" smtClean="0"/>
              <a:t>5</a:t>
            </a:fld>
            <a:endParaRPr lang="nb-NO"/>
          </a:p>
        </p:txBody>
      </p:sp>
    </p:spTree>
    <p:extLst>
      <p:ext uri="{BB962C8B-B14F-4D97-AF65-F5344CB8AC3E}">
        <p14:creationId xmlns:p14="http://schemas.microsoft.com/office/powerpoint/2010/main" val="4097277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Arial" panose="020B0604020202020204" pitchFamily="34" charset="0"/>
                <a:ea typeface="Times New Roman" panose="02020603050405020304" pitchFamily="18" charset="0"/>
                <a:cs typeface="Times New Roman" panose="02020603050405020304" pitchFamily="18" charset="0"/>
              </a:rPr>
              <a:t>The EU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Biodiversity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Strategy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to</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2020 (European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Union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2011)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aims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to</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have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restored</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least</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15% of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degraded</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ecosystems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by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2020.</a:t>
            </a:r>
            <a:r>
              <a:rPr lang="en-US" b="0" i="0" dirty="0">
                <a:solidFill>
                  <a:srgbClr val="1F1F1F"/>
                </a:solidFill>
                <a:effectLst/>
                <a:latin typeface="ElsevierGulliver"/>
              </a:rPr>
              <a:t>(OHI) addressing multiple needs: help set targets for healthy oceans, develop indicators to measure the status of ocean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F1F1F"/>
              </a:solidFill>
              <a:effectLst/>
              <a:latin typeface="ElsevierGulliver"/>
            </a:endParaRPr>
          </a:p>
          <a:p>
            <a:pPr algn="l" fontAlgn="t">
              <a:buFont typeface="Arial" panose="020B0604020202020204" pitchFamily="34" charset="0"/>
              <a:buNone/>
            </a:pPr>
            <a:r>
              <a:rPr lang="en-US" b="0" i="0" u="none" strike="noStrike" dirty="0">
                <a:solidFill>
                  <a:srgbClr val="505154"/>
                </a:solidFill>
                <a:effectLst/>
                <a:latin typeface="inherit"/>
              </a:rPr>
              <a:t> </a:t>
            </a:r>
            <a:r>
              <a:rPr lang="en-US" b="0" i="0" u="none" strike="noStrike" dirty="0" err="1">
                <a:solidFill>
                  <a:srgbClr val="505154"/>
                </a:solidFill>
                <a:effectLst/>
                <a:latin typeface="inherit"/>
              </a:rPr>
              <a:t>Eurestorarion</a:t>
            </a:r>
            <a:r>
              <a:rPr lang="en-US" b="0" i="0" u="none" strike="noStrike" dirty="0">
                <a:solidFill>
                  <a:srgbClr val="505154"/>
                </a:solidFill>
                <a:effectLst/>
                <a:latin typeface="inherit"/>
              </a:rPr>
              <a:t> law. </a:t>
            </a:r>
          </a:p>
          <a:p>
            <a:pPr algn="l" fontAlgn="t">
              <a:buFont typeface="Arial" panose="020B0604020202020204" pitchFamily="34" charset="0"/>
              <a:buNone/>
            </a:pPr>
            <a:r>
              <a:rPr lang="en-US" b="0" i="0" u="none" strike="noStrike" dirty="0">
                <a:solidFill>
                  <a:srgbClr val="505154"/>
                </a:solidFill>
                <a:effectLst/>
                <a:latin typeface="inherit"/>
              </a:rPr>
              <a:t>EU countries must restore at least 30% of habitats in poor condition by 2030, 60% by 2040, and 90% by 2050</a:t>
            </a:r>
          </a:p>
          <a:p>
            <a:pPr algn="l" fontAlgn="t">
              <a:buFont typeface="Arial" panose="020B0604020202020204" pitchFamily="34" charset="0"/>
              <a:buChar char="•"/>
            </a:pPr>
            <a:r>
              <a:rPr lang="en-US" b="0" i="0" u="none" strike="noStrike" dirty="0">
                <a:solidFill>
                  <a:srgbClr val="505154"/>
                </a:solidFill>
                <a:effectLst/>
                <a:latin typeface="inherit"/>
              </a:rPr>
              <a:t>Over 80% of European habitats are in poor shape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Marine ecosystems can be restored in a number of ways, including transplantation of seeds, juvenile plants, or pieces of coral; removal of natural grazers or predators; or translocation of entire populations or habitats. Such efforts, however, require considerable resources. Therefore, it is imperative that policy makers understand the order of magnitude of the costs of restoration, the factors that determine restoration costs, and the trade-offs at stake.</a:t>
            </a:r>
            <a:endParaRPr lang="nb-NO"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457200" indent="-457200">
              <a:buFont typeface="Arial" panose="020B0604020202020204" pitchFamily="34" charset="0"/>
              <a:buChar char="•"/>
            </a:pPr>
            <a:r>
              <a:rPr lang="en-US" sz="1200" dirty="0">
                <a:solidFill>
                  <a:srgbClr val="00497F"/>
                </a:solidFill>
              </a:rPr>
              <a:t>Various approached require different costs and will generate various outcomes.</a:t>
            </a:r>
          </a:p>
          <a:p>
            <a:endParaRPr lang="en-US" sz="1200" dirty="0">
              <a:solidFill>
                <a:srgbClr val="00497F"/>
              </a:solidFill>
            </a:endParaRPr>
          </a:p>
          <a:p>
            <a:pPr marL="457200" indent="-457200">
              <a:buFont typeface="Arial" panose="020B0604020202020204" pitchFamily="34" charset="0"/>
              <a:buChar char="•"/>
            </a:pPr>
            <a:r>
              <a:rPr lang="en-US" sz="1200" dirty="0">
                <a:solidFill>
                  <a:srgbClr val="00497F"/>
                </a:solidFill>
              </a:rPr>
              <a:t>Policy relevant question: </a:t>
            </a:r>
          </a:p>
          <a:p>
            <a:r>
              <a:rPr lang="en-US" sz="1200" i="1" dirty="0">
                <a:solidFill>
                  <a:srgbClr val="00497F"/>
                </a:solidFill>
              </a:rPr>
              <a:t>What restoration measures shall we invest in to achieve the restoration targets and at the same time minimize costs?</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Arial" panose="020B0604020202020204" pitchFamily="34" charset="0"/>
                <a:ea typeface="Times New Roman" panose="02020603050405020304" pitchFamily="18" charset="0"/>
                <a:cs typeface="Times New Roman" panose="02020603050405020304" pitchFamily="18" charset="0"/>
              </a:rPr>
              <a:t>A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policy</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alternative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is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deemed</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cost-effective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if</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of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all</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potential</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alternatives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under</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consideration</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it</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achieves</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objective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the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lowest</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err="1">
                <a:effectLst/>
                <a:latin typeface="Arial" panose="020B0604020202020204" pitchFamily="34" charset="0"/>
                <a:ea typeface="Times New Roman" panose="02020603050405020304" pitchFamily="18" charset="0"/>
                <a:cs typeface="Times New Roman" panose="02020603050405020304" pitchFamily="18" charset="0"/>
              </a:rPr>
              <a:t>costs</a:t>
            </a:r>
            <a:endParaRPr lang="nb-NO" dirty="0"/>
          </a:p>
        </p:txBody>
      </p:sp>
      <p:sp>
        <p:nvSpPr>
          <p:cNvPr id="4" name="Slide Number Placeholder 3"/>
          <p:cNvSpPr>
            <a:spLocks noGrp="1"/>
          </p:cNvSpPr>
          <p:nvPr>
            <p:ph type="sldNum" sz="quarter" idx="5"/>
          </p:nvPr>
        </p:nvSpPr>
        <p:spPr/>
        <p:txBody>
          <a:bodyPr/>
          <a:lstStyle/>
          <a:p>
            <a:fld id="{7CBE9A40-5A08-4A7B-B4A8-96173BCA1DB1}" type="slidenum">
              <a:rPr lang="nb-NO" smtClean="0"/>
              <a:t>6</a:t>
            </a:fld>
            <a:endParaRPr lang="nb-NO"/>
          </a:p>
        </p:txBody>
      </p:sp>
    </p:spTree>
    <p:extLst>
      <p:ext uri="{BB962C8B-B14F-4D97-AF65-F5344CB8AC3E}">
        <p14:creationId xmlns:p14="http://schemas.microsoft.com/office/powerpoint/2010/main" val="300721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800" dirty="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CEAs</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are</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well</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suited</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when</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working</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with</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ecosystem</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restoration</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where</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benefits</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and targets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seldom</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are</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directly</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economical</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Given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that</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a CEA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analysis</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shifts</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the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focus</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from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monetary</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value</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to </a:t>
            </a:r>
            <a:r>
              <a:rPr lang="nb-NO" sz="1800" kern="100" dirty="0" err="1">
                <a:effectLst/>
                <a:latin typeface="Calibri" panose="020F0502020204030204" pitchFamily="34" charset="0"/>
                <a:ea typeface="DengXian" panose="02010600030101010101" pitchFamily="2" charset="-122"/>
                <a:cs typeface="Times New Roman" panose="02020603050405020304" pitchFamily="18" charset="0"/>
              </a:rPr>
              <a:t>effectiveness</a:t>
            </a:r>
            <a:r>
              <a:rPr lang="nb-NO" sz="1800" kern="100" dirty="0">
                <a:effectLst/>
                <a:latin typeface="Calibri" panose="020F0502020204030204" pitchFamily="34" charset="0"/>
                <a:ea typeface="DengXian" panose="02010600030101010101" pitchFamily="2" charset="-122"/>
                <a:cs typeface="Times New Roman" panose="02020603050405020304" pitchFamily="18" charset="0"/>
              </a:rPr>
              <a:t>, the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main</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requirement</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for the unit of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effectiveness</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is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that</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it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can</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be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measured</a:t>
            </a:r>
            <a:r>
              <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and </a:t>
            </a:r>
            <a:r>
              <a:rPr lang="nb-NO" sz="1800" kern="100" dirty="0" err="1">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quantified</a:t>
            </a:r>
            <a:endPar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t>Different from </a:t>
            </a:r>
            <a:r>
              <a:rPr lang="nb-NO" sz="1800" dirty="0" err="1"/>
              <a:t>usual</a:t>
            </a:r>
            <a:r>
              <a:rPr lang="nb-NO" sz="1800" dirty="0"/>
              <a:t> </a:t>
            </a:r>
            <a:r>
              <a:rPr lang="nb-NO" sz="1800" dirty="0" err="1"/>
              <a:t>cost</a:t>
            </a:r>
            <a:r>
              <a:rPr lang="nb-NO" sz="1800" dirty="0"/>
              <a:t> </a:t>
            </a:r>
            <a:r>
              <a:rPr lang="nb-NO" sz="1800" dirty="0" err="1"/>
              <a:t>effectiveness</a:t>
            </a:r>
            <a:r>
              <a:rPr lang="nb-NO" sz="1800" dirty="0"/>
              <a:t> </a:t>
            </a:r>
            <a:r>
              <a:rPr lang="nb-NO" sz="1800" dirty="0" err="1"/>
              <a:t>analysis</a:t>
            </a:r>
            <a:r>
              <a:rPr lang="nb-NO" sz="1800" dirty="0"/>
              <a:t>, </a:t>
            </a:r>
            <a:r>
              <a:rPr lang="nb-NO" sz="1800" dirty="0" err="1"/>
              <a:t>restoration</a:t>
            </a:r>
            <a:r>
              <a:rPr lang="nb-NO" sz="1800" dirty="0"/>
              <a:t> and </a:t>
            </a:r>
            <a:r>
              <a:rPr lang="nb-NO" sz="1800" dirty="0" err="1"/>
              <a:t>conservation</a:t>
            </a:r>
            <a:r>
              <a:rPr lang="nb-NO" sz="1800" dirty="0"/>
              <a:t> has </a:t>
            </a:r>
            <a:r>
              <a:rPr lang="nb-NO" sz="1800" dirty="0" err="1"/>
              <a:t>high</a:t>
            </a:r>
            <a:r>
              <a:rPr lang="nb-NO" sz="1800" dirty="0"/>
              <a:t> </a:t>
            </a:r>
            <a:r>
              <a:rPr lang="nb-NO" sz="1800" dirty="0" err="1"/>
              <a:t>uncertainty</a:t>
            </a:r>
            <a:r>
              <a:rPr lang="nb-NO" sz="1800" dirty="0"/>
              <a:t> in the </a:t>
            </a:r>
            <a:r>
              <a:rPr lang="nb-NO" sz="1800" dirty="0" err="1"/>
              <a:t>success</a:t>
            </a:r>
            <a:r>
              <a:rPr lang="nb-NO" sz="1800" dirty="0"/>
              <a:t> rate. </a:t>
            </a:r>
            <a:r>
              <a:rPr lang="en-GB" sz="1800" dirty="0">
                <a:effectLst/>
                <a:latin typeface="Times New Roman" panose="02020603050405020304" pitchFamily="18" charset="0"/>
                <a:ea typeface="Times New Roman" panose="02020603050405020304" pitchFamily="18" charset="0"/>
              </a:rPr>
              <a:t>When different restoration methods achieve restoration goals at different time spans and with different degrees of certainty, a fair comparison requires that the costs are compared at similar degrees of effectiveness.</a:t>
            </a:r>
            <a:endParaRPr lang="nb-NO" sz="1800" dirty="0">
              <a:effectLst/>
              <a:latin typeface="Times New Roman" panose="02020603050405020304" pitchFamily="18" charset="0"/>
              <a:ea typeface="Times New Roman" panose="02020603050405020304" pitchFamily="18" charset="0"/>
            </a:endParaRP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Therefore</a:t>
            </a:r>
            <a:r>
              <a:rPr lang="nb-NO" dirty="0"/>
              <a:t> it is </a:t>
            </a:r>
            <a:r>
              <a:rPr lang="nb-NO" dirty="0" err="1"/>
              <a:t>important</a:t>
            </a:r>
            <a:r>
              <a:rPr lang="nb-NO" dirty="0"/>
              <a:t> to </a:t>
            </a:r>
            <a:r>
              <a:rPr lang="en-US" sz="1200" dirty="0">
                <a:solidFill>
                  <a:srgbClr val="00497F"/>
                </a:solidFill>
              </a:rPr>
              <a:t>Connecting cost-effectiveness with restoration and conservation success</a:t>
            </a:r>
            <a:endParaRPr lang="en-FI" sz="1200" dirty="0">
              <a:solidFill>
                <a:srgbClr val="00497F"/>
              </a:solidFill>
            </a:endParaRPr>
          </a:p>
          <a:p>
            <a:endParaRPr lang="nb-NO" dirty="0"/>
          </a:p>
        </p:txBody>
      </p:sp>
      <p:sp>
        <p:nvSpPr>
          <p:cNvPr id="4" name="Slide Number Placeholder 3"/>
          <p:cNvSpPr>
            <a:spLocks noGrp="1"/>
          </p:cNvSpPr>
          <p:nvPr>
            <p:ph type="sldNum" sz="quarter" idx="5"/>
          </p:nvPr>
        </p:nvSpPr>
        <p:spPr/>
        <p:txBody>
          <a:bodyPr/>
          <a:lstStyle/>
          <a:p>
            <a:fld id="{7CBE9A40-5A08-4A7B-B4A8-96173BCA1DB1}" type="slidenum">
              <a:rPr lang="nb-NO" smtClean="0"/>
              <a:t>7</a:t>
            </a:fld>
            <a:endParaRPr lang="nb-NO"/>
          </a:p>
        </p:txBody>
      </p:sp>
    </p:spTree>
    <p:extLst>
      <p:ext uri="{BB962C8B-B14F-4D97-AF65-F5344CB8AC3E}">
        <p14:creationId xmlns:p14="http://schemas.microsoft.com/office/powerpoint/2010/main" val="360107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Besides the restoration success rate, there are other  major uncertainties related to restoration activities, including the restoration costs, the societal values, </a:t>
            </a:r>
          </a:p>
          <a:p>
            <a:endParaRPr lang="en-US" b="0" i="0" dirty="0">
              <a:solidFill>
                <a:srgbClr val="1F1F1F"/>
              </a:solidFill>
              <a:effectLst/>
              <a:latin typeface="ElsevierGulliver"/>
              <a:hlinkClick r:id="rId3"/>
            </a:endParaRPr>
          </a:p>
          <a:p>
            <a:r>
              <a:rPr lang="en-US" b="0" i="0" dirty="0">
                <a:solidFill>
                  <a:srgbClr val="1F1F1F"/>
                </a:solidFill>
                <a:effectLst/>
                <a:latin typeface="ElsevierGulliver"/>
              </a:rPr>
              <a:t> </a:t>
            </a:r>
            <a:r>
              <a:rPr lang="en-US" b="0" i="0" u="none" strike="noStrike" dirty="0" err="1">
                <a:effectLst/>
                <a:latin typeface="ElsevierGulliver"/>
                <a:hlinkClick r:id="rId4"/>
              </a:rPr>
              <a:t>Ounanian</a:t>
            </a:r>
            <a:r>
              <a:rPr lang="en-US" b="0" i="0" u="none" strike="noStrike" dirty="0">
                <a:effectLst/>
                <a:latin typeface="ElsevierGulliver"/>
                <a:hlinkClick r:id="rId4"/>
              </a:rPr>
              <a:t> et al. (2018)</a:t>
            </a:r>
            <a:r>
              <a:rPr lang="en-US" b="0" i="0" dirty="0">
                <a:solidFill>
                  <a:srgbClr val="1F1F1F"/>
                </a:solidFill>
                <a:effectLst/>
                <a:latin typeface="ElsevierGulliver"/>
              </a:rPr>
              <a:t> mentioned three kinds of uncertainties related to marine ecosystem restoration, namely: incomplete knowledge, unpredictability, and ambiguity.</a:t>
            </a:r>
          </a:p>
          <a:p>
            <a:endParaRPr lang="en-US" b="0" i="0" dirty="0">
              <a:solidFill>
                <a:srgbClr val="1F1F1F"/>
              </a:solidFill>
              <a:effectLst/>
              <a:latin typeface="ElsevierGulliver"/>
            </a:endParaRPr>
          </a:p>
          <a:p>
            <a:r>
              <a:rPr lang="en-US" b="0" i="0" dirty="0">
                <a:solidFill>
                  <a:srgbClr val="1F1F1F"/>
                </a:solidFill>
                <a:effectLst/>
                <a:latin typeface="ElsevierGulliver"/>
              </a:rPr>
              <a:t> Incomplete knowledge results from lack of data and limitations on data accessibility and quality. Knowledge gaps are common concerning the structure, function, biodiversity and interactions in marine ecosystems and these may increase the research costs.</a:t>
            </a:r>
          </a:p>
          <a:p>
            <a:endParaRPr lang="en-US" b="0" i="0" dirty="0">
              <a:solidFill>
                <a:srgbClr val="1F1F1F"/>
              </a:solidFill>
              <a:effectLst/>
              <a:latin typeface="ElsevierGulliver"/>
            </a:endParaRPr>
          </a:p>
          <a:p>
            <a:r>
              <a:rPr lang="en-US" b="0" i="0" dirty="0">
                <a:solidFill>
                  <a:srgbClr val="1F1F1F"/>
                </a:solidFill>
                <a:effectLst/>
                <a:latin typeface="ElsevierGulliver"/>
              </a:rPr>
              <a:t> Unpredictability is a common feature arising from the complex, dynamic and non-linear </a:t>
            </a:r>
            <a:r>
              <a:rPr lang="en-US" b="0" i="0" dirty="0" err="1">
                <a:solidFill>
                  <a:srgbClr val="1F1F1F"/>
                </a:solidFill>
                <a:effectLst/>
                <a:latin typeface="ElsevierGulliver"/>
              </a:rPr>
              <a:t>behaviour</a:t>
            </a:r>
            <a:r>
              <a:rPr lang="en-US" b="0" i="0" dirty="0">
                <a:solidFill>
                  <a:srgbClr val="1F1F1F"/>
                </a:solidFill>
                <a:effectLst/>
                <a:latin typeface="ElsevierGulliver"/>
              </a:rPr>
              <a:t> of natural, technical, and social systems, and should be considered in the governance of marine restoration. </a:t>
            </a:r>
          </a:p>
          <a:p>
            <a:endParaRPr lang="en-US" b="0" i="0" dirty="0">
              <a:solidFill>
                <a:srgbClr val="1F1F1F"/>
              </a:solidFill>
              <a:effectLst/>
              <a:latin typeface="ElsevierGulliver"/>
            </a:endParaRPr>
          </a:p>
          <a:p>
            <a:r>
              <a:rPr lang="en-US" b="0" i="0" dirty="0">
                <a:solidFill>
                  <a:srgbClr val="1F1F1F"/>
                </a:solidFill>
                <a:effectLst/>
                <a:latin typeface="ElsevierGulliver"/>
              </a:rPr>
              <a:t>Ambiguity could stem from different perceptions on the same phenomenon by different actors. Elsewhere, in a review of the literature </a:t>
            </a:r>
            <a:r>
              <a:rPr lang="en-US" b="0" i="0" u="none" strike="noStrike" dirty="0" err="1">
                <a:effectLst/>
                <a:latin typeface="ElsevierGulliver"/>
                <a:hlinkClick r:id="rId5"/>
              </a:rPr>
              <a:t>Deely</a:t>
            </a:r>
            <a:r>
              <a:rPr lang="en-US" b="0" i="0" u="none" strike="noStrike" dirty="0">
                <a:effectLst/>
                <a:latin typeface="ElsevierGulliver"/>
                <a:hlinkClick r:id="rId5"/>
              </a:rPr>
              <a:t> et al. (2020)</a:t>
            </a:r>
            <a:r>
              <a:rPr lang="en-US" b="0" i="0" dirty="0">
                <a:solidFill>
                  <a:srgbClr val="1F1F1F"/>
                </a:solidFill>
                <a:effectLst/>
                <a:latin typeface="ElsevierGulliver"/>
              </a:rPr>
              <a:t> identified over fifty barriers that could hinder restoration efforts being used as nature-based solutions. </a:t>
            </a:r>
            <a:endParaRPr lang="en-US" dirty="0">
              <a:hlinkClick r:id="rId3"/>
            </a:endParaRPr>
          </a:p>
          <a:p>
            <a:r>
              <a:rPr lang="en-US" dirty="0">
                <a:hlinkClick r:id="rId3"/>
              </a:rPr>
              <a:t>Restoration of marine ecosystems: Understanding possible futures for optimal outcomes - ScienceDirect</a:t>
            </a:r>
            <a:endParaRPr lang="nb-NO" dirty="0"/>
          </a:p>
        </p:txBody>
      </p:sp>
      <p:sp>
        <p:nvSpPr>
          <p:cNvPr id="4" name="Slide Number Placeholder 3"/>
          <p:cNvSpPr>
            <a:spLocks noGrp="1"/>
          </p:cNvSpPr>
          <p:nvPr>
            <p:ph type="sldNum" sz="quarter" idx="5"/>
          </p:nvPr>
        </p:nvSpPr>
        <p:spPr/>
        <p:txBody>
          <a:bodyPr/>
          <a:lstStyle/>
          <a:p>
            <a:fld id="{7CBE9A40-5A08-4A7B-B4A8-96173BCA1DB1}" type="slidenum">
              <a:rPr lang="nb-NO" smtClean="0"/>
              <a:t>9</a:t>
            </a:fld>
            <a:endParaRPr lang="nb-NO"/>
          </a:p>
        </p:txBody>
      </p:sp>
    </p:spTree>
    <p:extLst>
      <p:ext uri="{BB962C8B-B14F-4D97-AF65-F5344CB8AC3E}">
        <p14:creationId xmlns:p14="http://schemas.microsoft.com/office/powerpoint/2010/main" val="343398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0616-EF10-7561-B26B-39B4BC185C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C9A67AD1-DED8-3776-A5F9-0CEFD0CB9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4FDD1C5A-D4B1-DBD5-2D98-1F56FA41C36B}"/>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733C41DD-ECE4-5417-1005-C33C0CC765A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8E80B3B-D44C-4FE9-A1A9-6E61BFD0CD22}"/>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38494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2ECB-8D76-D9AE-7AB2-71B401302AFF}"/>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DC61A828-2D2F-5F3D-A843-2DB116C59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C8907D7D-1090-9983-3EA1-725ED8835D3A}"/>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53D03B9B-415E-21B3-BD6F-90F2F26D72A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78315F7-06B8-33FF-82E1-0420D5EEF46D}"/>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97894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DE48AB-B851-E904-7200-A89E2E11D1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F8041835-F926-79F3-CBDE-A049BBAAA3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43EEA68-3827-B053-E2E6-CE9B40F92238}"/>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2754C62B-B780-C7F5-957F-66B160F4BCE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D40899C-B453-A81D-C8E5-2E1EDB4EF4BE}"/>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07513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AB69-A8D8-303B-AEA7-9C7CD99817A4}"/>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F59EECE-C2CE-2085-CA7A-487876BE5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22B5212A-E1B0-B499-A13F-02843879835A}"/>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E3627A9A-46A4-232E-D0C4-16B130667D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F565581-59A0-3504-1631-ED4E9ED00823}"/>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84113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1948-CE42-548D-2287-513D92D15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BF300C47-EF4E-4785-8DE9-45FD01097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67954B-1301-D718-9934-A4C75133A490}"/>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7CFBF035-FA71-31FA-A6B4-FCF5E4940EA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05365AD-1979-1E12-4E9F-984C5750F9F6}"/>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183459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F6EA-B634-3C55-4580-F3E34B34329E}"/>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D2A75B72-0D1A-5C3A-A162-E92CBF02F1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7DDC493C-D8FE-0562-49D1-45DDACA71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2CE97537-329E-AAC5-0228-1227A10F2917}"/>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6" name="Footer Placeholder 5">
            <a:extLst>
              <a:ext uri="{FF2B5EF4-FFF2-40B4-BE49-F238E27FC236}">
                <a16:creationId xmlns:a16="http://schemas.microsoft.com/office/drawing/2014/main" id="{551718E2-80F3-C6B7-F43C-F9271EDD687C}"/>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DE0A3610-2F05-2A05-E2E0-8556E5769937}"/>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105806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C7C5-C04C-BB42-BE8B-F626919AFD6A}"/>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E1A3A45A-3871-AAC5-4A24-53B97D5AE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1F8DE9-3EF9-120B-3707-2764F511F2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74FA2A83-4BC8-E18A-00B8-623BB47642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A5752E-9C52-D33C-9913-42B90FB9CE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13933820-9D3F-059D-21D1-D0AC965265EF}"/>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8" name="Footer Placeholder 7">
            <a:extLst>
              <a:ext uri="{FF2B5EF4-FFF2-40B4-BE49-F238E27FC236}">
                <a16:creationId xmlns:a16="http://schemas.microsoft.com/office/drawing/2014/main" id="{E16D1576-1AAC-A38B-4261-501FABF92D7C}"/>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196C21B7-5274-AD13-1CD2-386F13409FE4}"/>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56890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C000-FB9D-3754-769F-736750E57017}"/>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BE94865C-6A87-7D9A-451D-D47414231B52}"/>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4" name="Footer Placeholder 3">
            <a:extLst>
              <a:ext uri="{FF2B5EF4-FFF2-40B4-BE49-F238E27FC236}">
                <a16:creationId xmlns:a16="http://schemas.microsoft.com/office/drawing/2014/main" id="{A71AEE5A-AD51-189F-9509-81B02023B7A3}"/>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72771EBB-6021-3540-F3E9-8924890C2B6B}"/>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47318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DF23A-0033-6A9C-E8BD-50C606BA9BB0}"/>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3" name="Footer Placeholder 2">
            <a:extLst>
              <a:ext uri="{FF2B5EF4-FFF2-40B4-BE49-F238E27FC236}">
                <a16:creationId xmlns:a16="http://schemas.microsoft.com/office/drawing/2014/main" id="{393838A4-6662-29C4-0726-5B1261112171}"/>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45B29441-5260-9A85-5B65-EE3E2CD75DD1}"/>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39741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2D65-3DF2-0652-D381-61F849FB7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FE5AC4BB-49C8-A110-4124-7111D48107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4140C583-2A2B-4445-12DF-D608C6AB6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5B740-FE1F-81B2-F1E3-0AE9AB78B014}"/>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6" name="Footer Placeholder 5">
            <a:extLst>
              <a:ext uri="{FF2B5EF4-FFF2-40B4-BE49-F238E27FC236}">
                <a16:creationId xmlns:a16="http://schemas.microsoft.com/office/drawing/2014/main" id="{7DB9BA20-09C8-5C82-6AF3-21DECBECDBFE}"/>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E12FF586-C54A-0C86-945F-B36F2B973871}"/>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89993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E023-2805-91F4-9562-86ED7D303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3E9A5FB2-DDCC-03F0-B697-C5CCF0389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0A301EB-FDCF-37E6-F6DA-A92C6B281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75EFB-2F1A-F9E0-18EA-A62C3F7462D8}"/>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6" name="Footer Placeholder 5">
            <a:extLst>
              <a:ext uri="{FF2B5EF4-FFF2-40B4-BE49-F238E27FC236}">
                <a16:creationId xmlns:a16="http://schemas.microsoft.com/office/drawing/2014/main" id="{87A1C44F-AA61-904A-4E0C-0F2C5659C0A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6587DBE2-E0FD-44E3-D2CE-8AECDFB80559}"/>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78647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F1C-B0BA-F4A5-3FCA-2D5628AAB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A37551C6-F5F4-F614-7369-065F5D717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639D111-396F-F7A4-5623-90FD07F283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E5A424BA-826B-321B-FB76-3B9D01B52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FCE7D1A1-CD91-DBBA-1288-BF6ED72C4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07DFCF-965E-4238-BE06-EB8AF317E2BE}" type="slidenum">
              <a:rPr lang="en-FI" smtClean="0"/>
              <a:t>‹#›</a:t>
            </a:fld>
            <a:endParaRPr lang="en-FI"/>
          </a:p>
        </p:txBody>
      </p:sp>
    </p:spTree>
    <p:extLst>
      <p:ext uri="{BB962C8B-B14F-4D97-AF65-F5344CB8AC3E}">
        <p14:creationId xmlns:p14="http://schemas.microsoft.com/office/powerpoint/2010/main" val="2204081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oceanhealthindex.org/global-score"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onlinelibrary.wiley.com/doi/epdf/10.1111/brv.12850"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3713-60BF-6371-449C-4D612F5530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4CE089-1415-5A6B-1A63-FA5F8D70EA19}"/>
              </a:ext>
            </a:extLst>
          </p:cNvPr>
          <p:cNvPicPr>
            <a:picLocks noChangeAspect="1"/>
          </p:cNvPicPr>
          <p:nvPr/>
        </p:nvPicPr>
        <p:blipFill>
          <a:blip r:embed="rId2"/>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BB207F89-4889-6AAF-736A-FE753A442A8A}"/>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Box 2">
            <a:extLst>
              <a:ext uri="{FF2B5EF4-FFF2-40B4-BE49-F238E27FC236}">
                <a16:creationId xmlns:a16="http://schemas.microsoft.com/office/drawing/2014/main" id="{8A4A9A64-1370-0AB9-3209-6506CCE32638}"/>
              </a:ext>
            </a:extLst>
          </p:cNvPr>
          <p:cNvSpPr txBox="1"/>
          <p:nvPr/>
        </p:nvSpPr>
        <p:spPr>
          <a:xfrm>
            <a:off x="824752" y="3429000"/>
            <a:ext cx="7862047" cy="1384995"/>
          </a:xfrm>
          <a:prstGeom prst="rect">
            <a:avLst/>
          </a:prstGeom>
          <a:noFill/>
        </p:spPr>
        <p:txBody>
          <a:bodyPr wrap="square" rtlCol="0">
            <a:spAutoFit/>
          </a:bodyPr>
          <a:lstStyle/>
          <a:p>
            <a:r>
              <a:rPr lang="en-US" sz="2800" dirty="0">
                <a:solidFill>
                  <a:srgbClr val="00497F"/>
                </a:solidFill>
              </a:rPr>
              <a:t>Dr. Wenting Chen</a:t>
            </a:r>
          </a:p>
          <a:p>
            <a:r>
              <a:rPr lang="en-US" sz="2800" dirty="0">
                <a:solidFill>
                  <a:srgbClr val="00497F"/>
                </a:solidFill>
              </a:rPr>
              <a:t>Senior researcher</a:t>
            </a:r>
            <a:br>
              <a:rPr lang="en-US" sz="2800" dirty="0">
                <a:solidFill>
                  <a:srgbClr val="00497F"/>
                </a:solidFill>
              </a:rPr>
            </a:br>
            <a:r>
              <a:rPr lang="en-US" sz="2800" dirty="0">
                <a:solidFill>
                  <a:srgbClr val="00497F"/>
                </a:solidFill>
              </a:rPr>
              <a:t>Norwegian Institute for Water Research</a:t>
            </a:r>
            <a:endParaRPr lang="en-FI" sz="2800" dirty="0">
              <a:solidFill>
                <a:srgbClr val="00497F"/>
              </a:solidFill>
            </a:endParaRPr>
          </a:p>
        </p:txBody>
      </p:sp>
      <p:sp>
        <p:nvSpPr>
          <p:cNvPr id="4" name="Title 3">
            <a:extLst>
              <a:ext uri="{FF2B5EF4-FFF2-40B4-BE49-F238E27FC236}">
                <a16:creationId xmlns:a16="http://schemas.microsoft.com/office/drawing/2014/main" id="{DF2AF9EB-2293-D817-FBD0-80C23188E11E}"/>
              </a:ext>
            </a:extLst>
          </p:cNvPr>
          <p:cNvSpPr>
            <a:spLocks noGrp="1"/>
          </p:cNvSpPr>
          <p:nvPr>
            <p:ph type="title"/>
          </p:nvPr>
        </p:nvSpPr>
        <p:spPr>
          <a:xfrm>
            <a:off x="824753" y="1754848"/>
            <a:ext cx="10515600" cy="1325563"/>
          </a:xfrm>
        </p:spPr>
        <p:txBody>
          <a:bodyPr>
            <a:normAutofit fontScale="90000"/>
          </a:bodyPr>
          <a:lstStyle/>
          <a:p>
            <a:r>
              <a:rPr lang="en-US" sz="5300" dirty="0">
                <a:solidFill>
                  <a:srgbClr val="00497F"/>
                </a:solidFill>
              </a:rPr>
              <a:t>Cost-effectiveness of marine ecosystem restoration</a:t>
            </a:r>
            <a:endParaRPr lang="en-FI" dirty="0"/>
          </a:p>
        </p:txBody>
      </p:sp>
    </p:spTree>
    <p:extLst>
      <p:ext uri="{BB962C8B-B14F-4D97-AF65-F5344CB8AC3E}">
        <p14:creationId xmlns:p14="http://schemas.microsoft.com/office/powerpoint/2010/main" val="29344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A6928-F81F-6FDE-6472-B98F21991979}"/>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38DCC2BB-67AB-F217-B224-DF6B62DE89F1}"/>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860A0BFB-4330-C026-87EE-3237AEB4C603}"/>
              </a:ext>
            </a:extLst>
          </p:cNvPr>
          <p:cNvSpPr>
            <a:spLocks noGrp="1"/>
          </p:cNvSpPr>
          <p:nvPr>
            <p:ph type="title"/>
          </p:nvPr>
        </p:nvSpPr>
        <p:spPr/>
        <p:txBody>
          <a:bodyPr/>
          <a:lstStyle/>
          <a:p>
            <a:r>
              <a:rPr lang="en-US" dirty="0">
                <a:solidFill>
                  <a:srgbClr val="00497F"/>
                </a:solidFill>
              </a:rPr>
              <a:t>Marine ecosystem degradation</a:t>
            </a:r>
            <a:endParaRPr lang="en-FI" dirty="0">
              <a:solidFill>
                <a:srgbClr val="00497F"/>
              </a:solidFill>
            </a:endParaRPr>
          </a:p>
        </p:txBody>
      </p:sp>
      <p:pic>
        <p:nvPicPr>
          <p:cNvPr id="27" name="Picture 26">
            <a:extLst>
              <a:ext uri="{FF2B5EF4-FFF2-40B4-BE49-F238E27FC236}">
                <a16:creationId xmlns:a16="http://schemas.microsoft.com/office/drawing/2014/main" id="{BA84F040-F452-A353-D18B-738ADB7C9273}"/>
              </a:ext>
            </a:extLst>
          </p:cNvPr>
          <p:cNvPicPr>
            <a:picLocks noChangeAspect="1"/>
          </p:cNvPicPr>
          <p:nvPr/>
        </p:nvPicPr>
        <p:blipFill>
          <a:blip r:embed="rId4"/>
          <a:stretch>
            <a:fillRect/>
          </a:stretch>
        </p:blipFill>
        <p:spPr>
          <a:xfrm>
            <a:off x="931712" y="1268729"/>
            <a:ext cx="8958280" cy="4846283"/>
          </a:xfrm>
          <a:prstGeom prst="rect">
            <a:avLst/>
          </a:prstGeom>
        </p:spPr>
      </p:pic>
      <p:sp>
        <p:nvSpPr>
          <p:cNvPr id="28" name="Rectangle 27">
            <a:extLst>
              <a:ext uri="{FF2B5EF4-FFF2-40B4-BE49-F238E27FC236}">
                <a16:creationId xmlns:a16="http://schemas.microsoft.com/office/drawing/2014/main" id="{0C45DBE3-446D-CA02-F154-395C6E099122}"/>
              </a:ext>
            </a:extLst>
          </p:cNvPr>
          <p:cNvSpPr/>
          <p:nvPr/>
        </p:nvSpPr>
        <p:spPr>
          <a:xfrm>
            <a:off x="1082351" y="2407298"/>
            <a:ext cx="8528180" cy="503853"/>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xtBox 29">
            <a:extLst>
              <a:ext uri="{FF2B5EF4-FFF2-40B4-BE49-F238E27FC236}">
                <a16:creationId xmlns:a16="http://schemas.microsoft.com/office/drawing/2014/main" id="{A297C424-0A3B-24AD-8963-C3D366BBF752}"/>
              </a:ext>
            </a:extLst>
          </p:cNvPr>
          <p:cNvSpPr txBox="1"/>
          <p:nvPr/>
        </p:nvSpPr>
        <p:spPr>
          <a:xfrm>
            <a:off x="8230036" y="5449278"/>
            <a:ext cx="3804648" cy="584775"/>
          </a:xfrm>
          <a:prstGeom prst="rect">
            <a:avLst/>
          </a:prstGeom>
          <a:noFill/>
        </p:spPr>
        <p:txBody>
          <a:bodyPr wrap="square" rtlCol="0">
            <a:spAutoFit/>
          </a:bodyPr>
          <a:lstStyle/>
          <a:p>
            <a:r>
              <a:rPr lang="nb-NO" sz="1600" dirty="0"/>
              <a:t>Source: </a:t>
            </a:r>
            <a:r>
              <a:rPr lang="nb-NO" sz="1600" i="1" dirty="0"/>
              <a:t>European </a:t>
            </a:r>
            <a:r>
              <a:rPr lang="nb-NO" sz="1600" i="1" dirty="0" err="1"/>
              <a:t>Climate</a:t>
            </a:r>
            <a:r>
              <a:rPr lang="nb-NO" sz="1600" i="1" dirty="0"/>
              <a:t> Risk </a:t>
            </a:r>
            <a:r>
              <a:rPr lang="nb-NO" sz="1600" i="1" dirty="0" err="1"/>
              <a:t>Assessment</a:t>
            </a:r>
            <a:r>
              <a:rPr lang="nb-NO" sz="1600" i="1" dirty="0"/>
              <a:t>, EEA Report 01/2024</a:t>
            </a:r>
            <a:endParaRPr lang="nb-NO" sz="1600" dirty="0"/>
          </a:p>
        </p:txBody>
      </p:sp>
      <p:sp>
        <p:nvSpPr>
          <p:cNvPr id="31" name="TextBox 30">
            <a:extLst>
              <a:ext uri="{FF2B5EF4-FFF2-40B4-BE49-F238E27FC236}">
                <a16:creationId xmlns:a16="http://schemas.microsoft.com/office/drawing/2014/main" id="{36082572-0632-937E-7E7C-4B289319D56B}"/>
              </a:ext>
            </a:extLst>
          </p:cNvPr>
          <p:cNvSpPr txBox="1"/>
          <p:nvPr/>
        </p:nvSpPr>
        <p:spPr>
          <a:xfrm>
            <a:off x="9761170" y="2200724"/>
            <a:ext cx="2489696" cy="2677656"/>
          </a:xfrm>
          <a:prstGeom prst="rect">
            <a:avLst/>
          </a:prstGeom>
          <a:noFill/>
        </p:spPr>
        <p:txBody>
          <a:bodyPr wrap="square" rtlCol="0">
            <a:spAutoFit/>
          </a:bodyPr>
          <a:lstStyle/>
          <a:p>
            <a:r>
              <a:rPr lang="nb-NO" sz="2400" dirty="0"/>
              <a:t>Coastal and marine </a:t>
            </a:r>
          </a:p>
          <a:p>
            <a:r>
              <a:rPr lang="nb-NO" sz="2400" dirty="0" err="1"/>
              <a:t>Ecosystems</a:t>
            </a:r>
            <a:r>
              <a:rPr lang="nb-NO" sz="2400" dirty="0"/>
              <a:t> </a:t>
            </a:r>
            <a:r>
              <a:rPr lang="nb-NO" sz="2400" dirty="0" err="1"/>
              <a:t>are</a:t>
            </a:r>
            <a:r>
              <a:rPr lang="nb-NO" sz="2400" dirty="0"/>
              <a:t> </a:t>
            </a:r>
            <a:r>
              <a:rPr lang="nb-NO" sz="2400" dirty="0" err="1"/>
              <a:t>facing</a:t>
            </a:r>
            <a:r>
              <a:rPr lang="nb-NO" sz="2400" dirty="0"/>
              <a:t> </a:t>
            </a:r>
            <a:r>
              <a:rPr lang="nb-NO" sz="2400" dirty="0" err="1"/>
              <a:t>critical</a:t>
            </a:r>
            <a:r>
              <a:rPr lang="nb-NO" sz="2400" dirty="0"/>
              <a:t> to </a:t>
            </a:r>
            <a:r>
              <a:rPr lang="nb-NO" sz="2400" dirty="0" err="1"/>
              <a:t>catastrophic</a:t>
            </a:r>
            <a:r>
              <a:rPr lang="nb-NO" sz="2400" dirty="0"/>
              <a:t> </a:t>
            </a:r>
            <a:r>
              <a:rPr lang="nb-NO" sz="2400" dirty="0" err="1"/>
              <a:t>impacts</a:t>
            </a:r>
            <a:r>
              <a:rPr lang="nb-NO" sz="2400" dirty="0"/>
              <a:t> from </a:t>
            </a:r>
            <a:r>
              <a:rPr lang="nb-NO" sz="2400" dirty="0" err="1"/>
              <a:t>climate</a:t>
            </a:r>
            <a:r>
              <a:rPr lang="nb-NO" sz="2400" dirty="0"/>
              <a:t> </a:t>
            </a:r>
            <a:r>
              <a:rPr lang="nb-NO" sz="2400" dirty="0" err="1"/>
              <a:t>change</a:t>
            </a:r>
            <a:r>
              <a:rPr lang="nb-NO" sz="2400" dirty="0"/>
              <a:t>.</a:t>
            </a:r>
          </a:p>
        </p:txBody>
      </p:sp>
    </p:spTree>
    <p:extLst>
      <p:ext uri="{BB962C8B-B14F-4D97-AF65-F5344CB8AC3E}">
        <p14:creationId xmlns:p14="http://schemas.microsoft.com/office/powerpoint/2010/main" val="54029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A6928-F81F-6FDE-6472-B98F21991979}"/>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38DCC2BB-67AB-F217-B224-DF6B62DE89F1}"/>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860A0BFB-4330-C026-87EE-3237AEB4C603}"/>
              </a:ext>
            </a:extLst>
          </p:cNvPr>
          <p:cNvSpPr>
            <a:spLocks noGrp="1"/>
          </p:cNvSpPr>
          <p:nvPr>
            <p:ph type="title"/>
          </p:nvPr>
        </p:nvSpPr>
        <p:spPr>
          <a:xfrm>
            <a:off x="315686" y="230584"/>
            <a:ext cx="7447383" cy="1325563"/>
          </a:xfrm>
        </p:spPr>
        <p:txBody>
          <a:bodyPr/>
          <a:lstStyle/>
          <a:p>
            <a:r>
              <a:rPr lang="en-US" dirty="0">
                <a:solidFill>
                  <a:srgbClr val="00497F"/>
                </a:solidFill>
              </a:rPr>
              <a:t>Marine ecosystem degradation</a:t>
            </a:r>
            <a:endParaRPr lang="en-FI" dirty="0">
              <a:solidFill>
                <a:srgbClr val="00497F"/>
              </a:solidFill>
            </a:endParaRPr>
          </a:p>
        </p:txBody>
      </p:sp>
      <p:pic>
        <p:nvPicPr>
          <p:cNvPr id="21" name="Picture 20">
            <a:extLst>
              <a:ext uri="{FF2B5EF4-FFF2-40B4-BE49-F238E27FC236}">
                <a16:creationId xmlns:a16="http://schemas.microsoft.com/office/drawing/2014/main" id="{5ABFCE47-8C62-524F-A843-A4030C6ADC9F}"/>
              </a:ext>
            </a:extLst>
          </p:cNvPr>
          <p:cNvPicPr>
            <a:picLocks noChangeAspect="1"/>
          </p:cNvPicPr>
          <p:nvPr/>
        </p:nvPicPr>
        <p:blipFill>
          <a:blip r:embed="rId4"/>
          <a:stretch>
            <a:fillRect/>
          </a:stretch>
        </p:blipFill>
        <p:spPr>
          <a:xfrm>
            <a:off x="838200" y="1355265"/>
            <a:ext cx="6133808" cy="4055751"/>
          </a:xfrm>
          <a:prstGeom prst="rect">
            <a:avLst/>
          </a:prstGeom>
        </p:spPr>
      </p:pic>
      <p:sp>
        <p:nvSpPr>
          <p:cNvPr id="23" name="TextBox 22">
            <a:extLst>
              <a:ext uri="{FF2B5EF4-FFF2-40B4-BE49-F238E27FC236}">
                <a16:creationId xmlns:a16="http://schemas.microsoft.com/office/drawing/2014/main" id="{F1D04D4B-DE73-1E50-3FEB-805E150B5A81}"/>
              </a:ext>
            </a:extLst>
          </p:cNvPr>
          <p:cNvSpPr txBox="1"/>
          <p:nvPr/>
        </p:nvSpPr>
        <p:spPr>
          <a:xfrm>
            <a:off x="1218060" y="5595302"/>
            <a:ext cx="6093500" cy="369332"/>
          </a:xfrm>
          <a:prstGeom prst="rect">
            <a:avLst/>
          </a:prstGeom>
          <a:noFill/>
        </p:spPr>
        <p:txBody>
          <a:bodyPr wrap="square">
            <a:spAutoFit/>
          </a:bodyPr>
          <a:lstStyle/>
          <a:p>
            <a:r>
              <a:rPr lang="nb-NO" dirty="0">
                <a:hlinkClick r:id="rId5"/>
              </a:rPr>
              <a:t>https://oceanhealthindex.org/global-score</a:t>
            </a:r>
            <a:r>
              <a:rPr lang="nb-NO" dirty="0"/>
              <a:t> 2023</a:t>
            </a:r>
          </a:p>
        </p:txBody>
      </p:sp>
      <p:pic>
        <p:nvPicPr>
          <p:cNvPr id="14" name="Picture 13">
            <a:extLst>
              <a:ext uri="{FF2B5EF4-FFF2-40B4-BE49-F238E27FC236}">
                <a16:creationId xmlns:a16="http://schemas.microsoft.com/office/drawing/2014/main" id="{BF26C1A0-295A-71EB-5887-8BB40A65F1E1}"/>
              </a:ext>
            </a:extLst>
          </p:cNvPr>
          <p:cNvPicPr>
            <a:picLocks noChangeAspect="1"/>
          </p:cNvPicPr>
          <p:nvPr/>
        </p:nvPicPr>
        <p:blipFill>
          <a:blip r:embed="rId6"/>
          <a:stretch>
            <a:fillRect/>
          </a:stretch>
        </p:blipFill>
        <p:spPr>
          <a:xfrm>
            <a:off x="7965942" y="626666"/>
            <a:ext cx="3848100" cy="6000750"/>
          </a:xfrm>
          <a:prstGeom prst="rect">
            <a:avLst/>
          </a:prstGeom>
        </p:spPr>
      </p:pic>
    </p:spTree>
    <p:extLst>
      <p:ext uri="{BB962C8B-B14F-4D97-AF65-F5344CB8AC3E}">
        <p14:creationId xmlns:p14="http://schemas.microsoft.com/office/powerpoint/2010/main" val="223953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B71E-3937-D643-14B9-21B1EF4B2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7F344C-EE42-E0EF-2868-8607B9977C6C}"/>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25C700DC-9FBB-33E1-8F42-F283FD06EEBC}"/>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0F9FB06C-AA0D-7B00-8CA5-F2B7C27E6B65}"/>
              </a:ext>
            </a:extLst>
          </p:cNvPr>
          <p:cNvSpPr>
            <a:spLocks noGrp="1"/>
          </p:cNvSpPr>
          <p:nvPr>
            <p:ph type="title"/>
          </p:nvPr>
        </p:nvSpPr>
        <p:spPr>
          <a:xfrm>
            <a:off x="433352" y="287692"/>
            <a:ext cx="7796248" cy="3141308"/>
          </a:xfrm>
        </p:spPr>
        <p:txBody>
          <a:bodyPr>
            <a:normAutofit/>
          </a:bodyPr>
          <a:lstStyle/>
          <a:p>
            <a:r>
              <a:rPr lang="en-US" dirty="0">
                <a:solidFill>
                  <a:srgbClr val="00497F"/>
                </a:solidFill>
              </a:rPr>
              <a:t>Marine ecosystem restoration</a:t>
            </a:r>
            <a:br>
              <a:rPr lang="en-US" dirty="0">
                <a:solidFill>
                  <a:srgbClr val="00497F"/>
                </a:solidFill>
              </a:rPr>
            </a:br>
            <a:br>
              <a:rPr lang="en-US" dirty="0">
                <a:solidFill>
                  <a:srgbClr val="00497F"/>
                </a:solidFill>
              </a:rPr>
            </a:br>
            <a:br>
              <a:rPr lang="en-US" dirty="0">
                <a:solidFill>
                  <a:srgbClr val="00497F"/>
                </a:solidFill>
              </a:rPr>
            </a:br>
            <a:endParaRPr lang="en-FI" dirty="0">
              <a:solidFill>
                <a:srgbClr val="00497F"/>
              </a:solidFill>
            </a:endParaRPr>
          </a:p>
        </p:txBody>
      </p:sp>
      <p:sp>
        <p:nvSpPr>
          <p:cNvPr id="8" name="AutoShape 4">
            <a:extLst>
              <a:ext uri="{FF2B5EF4-FFF2-40B4-BE49-F238E27FC236}">
                <a16:creationId xmlns:a16="http://schemas.microsoft.com/office/drawing/2014/main" id="{863F25B5-5F88-7645-E8A0-F4F7C1B14B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9" name="Picture 8">
            <a:extLst>
              <a:ext uri="{FF2B5EF4-FFF2-40B4-BE49-F238E27FC236}">
                <a16:creationId xmlns:a16="http://schemas.microsoft.com/office/drawing/2014/main" id="{B8C7AAB0-26A4-3934-2D44-FFB791B2F8A2}"/>
              </a:ext>
            </a:extLst>
          </p:cNvPr>
          <p:cNvPicPr>
            <a:picLocks noChangeAspect="1"/>
          </p:cNvPicPr>
          <p:nvPr/>
        </p:nvPicPr>
        <p:blipFill>
          <a:blip r:embed="rId4"/>
          <a:stretch>
            <a:fillRect/>
          </a:stretch>
        </p:blipFill>
        <p:spPr>
          <a:xfrm>
            <a:off x="5747657" y="1150377"/>
            <a:ext cx="6114294" cy="4111820"/>
          </a:xfrm>
          <a:prstGeom prst="rect">
            <a:avLst/>
          </a:prstGeom>
        </p:spPr>
      </p:pic>
      <p:sp>
        <p:nvSpPr>
          <p:cNvPr id="11" name="TextBox 10">
            <a:extLst>
              <a:ext uri="{FF2B5EF4-FFF2-40B4-BE49-F238E27FC236}">
                <a16:creationId xmlns:a16="http://schemas.microsoft.com/office/drawing/2014/main" id="{833437FE-1F9C-AFF6-03DF-DB504B7B00C0}"/>
              </a:ext>
            </a:extLst>
          </p:cNvPr>
          <p:cNvSpPr txBox="1"/>
          <p:nvPr/>
        </p:nvSpPr>
        <p:spPr>
          <a:xfrm>
            <a:off x="5943600" y="5254949"/>
            <a:ext cx="6444343" cy="923330"/>
          </a:xfrm>
          <a:prstGeom prst="rect">
            <a:avLst/>
          </a:prstGeom>
          <a:noFill/>
        </p:spPr>
        <p:txBody>
          <a:bodyPr wrap="square" rtlCol="0">
            <a:spAutoFit/>
          </a:bodyPr>
          <a:lstStyle/>
          <a:p>
            <a:r>
              <a:rPr lang="nb-NO" dirty="0" err="1"/>
              <a:t>Bayraktarov</a:t>
            </a:r>
            <a:r>
              <a:rPr lang="nb-NO" dirty="0"/>
              <a:t> et al. 2015  </a:t>
            </a:r>
            <a:r>
              <a:rPr lang="en-US" dirty="0"/>
              <a:t>The cost and feasibility of marine coastal restoration, </a:t>
            </a:r>
            <a:r>
              <a:rPr lang="nb-NO" i="1" u="none" strike="noStrike" dirty="0" err="1">
                <a:effectLst/>
                <a:latin typeface="Open Sans" panose="020B0606030504020204" pitchFamily="34" charset="0"/>
              </a:rPr>
              <a:t>Ecological</a:t>
            </a:r>
            <a:r>
              <a:rPr lang="nb-NO" i="1" u="none" strike="noStrike" dirty="0">
                <a:effectLst/>
                <a:latin typeface="Open Sans" panose="020B0606030504020204" pitchFamily="34" charset="0"/>
              </a:rPr>
              <a:t> Applications</a:t>
            </a:r>
            <a:r>
              <a:rPr lang="nb-NO" i="0" u="none" strike="noStrike" dirty="0">
                <a:effectLst/>
                <a:latin typeface="Open Sans" panose="020B0606030504020204" pitchFamily="34" charset="0"/>
              </a:rPr>
              <a:t>, 26(4), 2016, </a:t>
            </a:r>
            <a:r>
              <a:rPr lang="nb-NO" i="0" u="none" strike="noStrike" dirty="0" err="1">
                <a:effectLst/>
                <a:latin typeface="Open Sans" panose="020B0606030504020204" pitchFamily="34" charset="0"/>
              </a:rPr>
              <a:t>pp</a:t>
            </a:r>
            <a:r>
              <a:rPr lang="nb-NO" i="0" u="none" strike="noStrike" dirty="0">
                <a:effectLst/>
                <a:latin typeface="Open Sans" panose="020B0606030504020204" pitchFamily="34" charset="0"/>
              </a:rPr>
              <a:t>. 1055–1074</a:t>
            </a:r>
            <a:endParaRPr lang="nb-NO" dirty="0"/>
          </a:p>
        </p:txBody>
      </p:sp>
      <p:sp>
        <p:nvSpPr>
          <p:cNvPr id="14" name="TextBox 13">
            <a:extLst>
              <a:ext uri="{FF2B5EF4-FFF2-40B4-BE49-F238E27FC236}">
                <a16:creationId xmlns:a16="http://schemas.microsoft.com/office/drawing/2014/main" id="{EF04D3FB-0A3C-25A1-9568-EC006420F2F3}"/>
              </a:ext>
            </a:extLst>
          </p:cNvPr>
          <p:cNvSpPr txBox="1"/>
          <p:nvPr/>
        </p:nvSpPr>
        <p:spPr>
          <a:xfrm>
            <a:off x="572452" y="1720840"/>
            <a:ext cx="4568954" cy="3416320"/>
          </a:xfrm>
          <a:prstGeom prst="rect">
            <a:avLst/>
          </a:prstGeom>
          <a:noFill/>
        </p:spPr>
        <p:txBody>
          <a:bodyPr wrap="square" rtlCol="0">
            <a:spAutoFit/>
          </a:bodyPr>
          <a:lstStyle/>
          <a:p>
            <a:pPr marL="285750" indent="-285750" algn="l" fontAlgn="t">
              <a:buFont typeface="Arial" panose="020B0604020202020204" pitchFamily="34" charset="0"/>
              <a:buChar char="•"/>
            </a:pPr>
            <a:r>
              <a:rPr lang="en-US" sz="2400" dirty="0">
                <a:solidFill>
                  <a:srgbClr val="00497F"/>
                </a:solidFill>
              </a:rPr>
              <a:t>EU restoration law</a:t>
            </a:r>
          </a:p>
          <a:p>
            <a:pPr algn="l" fontAlgn="t"/>
            <a:endParaRPr lang="en-US" sz="2400" dirty="0">
              <a:solidFill>
                <a:srgbClr val="00497F"/>
              </a:solidFill>
            </a:endParaRPr>
          </a:p>
          <a:p>
            <a:pPr marL="285750" indent="-285750" algn="l" fontAlgn="t">
              <a:buFont typeface="Arial" panose="020B0604020202020204" pitchFamily="34" charset="0"/>
              <a:buChar char="•"/>
            </a:pPr>
            <a:r>
              <a:rPr lang="en-US" sz="2400" dirty="0">
                <a:solidFill>
                  <a:srgbClr val="00497F"/>
                </a:solidFill>
              </a:rPr>
              <a:t>EU countries must restore at least 30% of habitats in poor condition by 2030, 60% by 2040, and 90% by 2050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2400" dirty="0">
              <a:solidFill>
                <a:srgbClr val="00497F"/>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400" dirty="0">
                <a:solidFill>
                  <a:srgbClr val="00497F"/>
                </a:solidFill>
              </a:rPr>
              <a:t>Restoration </a:t>
            </a:r>
            <a:r>
              <a:rPr lang="nb-NO" sz="2400" dirty="0" err="1">
                <a:solidFill>
                  <a:srgbClr val="00497F"/>
                </a:solidFill>
              </a:rPr>
              <a:t>costs</a:t>
            </a:r>
            <a:r>
              <a:rPr lang="nb-NO" sz="2400" dirty="0">
                <a:solidFill>
                  <a:srgbClr val="00497F"/>
                </a:solidFill>
              </a:rPr>
              <a:t> </a:t>
            </a:r>
            <a:r>
              <a:rPr lang="nb-NO" sz="2400" dirty="0" err="1">
                <a:solidFill>
                  <a:srgbClr val="00497F"/>
                </a:solidFill>
              </a:rPr>
              <a:t>are</a:t>
            </a:r>
            <a:r>
              <a:rPr lang="nb-NO" sz="2400" dirty="0">
                <a:solidFill>
                  <a:srgbClr val="00497F"/>
                </a:solidFill>
              </a:rPr>
              <a:t> </a:t>
            </a:r>
            <a:r>
              <a:rPr lang="nb-NO" sz="2400" dirty="0" err="1">
                <a:solidFill>
                  <a:srgbClr val="00497F"/>
                </a:solidFill>
              </a:rPr>
              <a:t>high</a:t>
            </a:r>
            <a:endParaRPr lang="nb-NO" sz="2400" dirty="0">
              <a:solidFill>
                <a:srgbClr val="00497F"/>
              </a:solidFill>
            </a:endParaRPr>
          </a:p>
          <a:p>
            <a:endParaRPr lang="nb-NO" sz="2400" dirty="0"/>
          </a:p>
        </p:txBody>
      </p:sp>
    </p:spTree>
    <p:extLst>
      <p:ext uri="{BB962C8B-B14F-4D97-AF65-F5344CB8AC3E}">
        <p14:creationId xmlns:p14="http://schemas.microsoft.com/office/powerpoint/2010/main" val="185859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A6928-F81F-6FDE-6472-B98F21991979}"/>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38DCC2BB-67AB-F217-B224-DF6B62DE89F1}"/>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860A0BFB-4330-C026-87EE-3237AEB4C603}"/>
              </a:ext>
            </a:extLst>
          </p:cNvPr>
          <p:cNvSpPr>
            <a:spLocks noGrp="1"/>
          </p:cNvSpPr>
          <p:nvPr>
            <p:ph type="title"/>
          </p:nvPr>
        </p:nvSpPr>
        <p:spPr>
          <a:xfrm>
            <a:off x="478194" y="80206"/>
            <a:ext cx="11235612" cy="1325563"/>
          </a:xfrm>
        </p:spPr>
        <p:txBody>
          <a:bodyPr/>
          <a:lstStyle/>
          <a:p>
            <a:r>
              <a:rPr lang="en-US" dirty="0">
                <a:solidFill>
                  <a:srgbClr val="00497F"/>
                </a:solidFill>
              </a:rPr>
              <a:t>Marine ecosystem restoration</a:t>
            </a:r>
            <a:endParaRPr lang="en-FI" dirty="0">
              <a:solidFill>
                <a:srgbClr val="00497F"/>
              </a:solidFill>
            </a:endParaRPr>
          </a:p>
        </p:txBody>
      </p:sp>
      <p:sp>
        <p:nvSpPr>
          <p:cNvPr id="11" name="TextBox 10">
            <a:extLst>
              <a:ext uri="{FF2B5EF4-FFF2-40B4-BE49-F238E27FC236}">
                <a16:creationId xmlns:a16="http://schemas.microsoft.com/office/drawing/2014/main" id="{5807F53E-DC6F-32A2-8A93-7CF31891C7D4}"/>
              </a:ext>
            </a:extLst>
          </p:cNvPr>
          <p:cNvSpPr txBox="1"/>
          <p:nvPr/>
        </p:nvSpPr>
        <p:spPr>
          <a:xfrm>
            <a:off x="223934" y="1282920"/>
            <a:ext cx="6671727" cy="4893647"/>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497F"/>
                </a:solidFill>
              </a:rPr>
              <a:t>Marine ecosystem can be restored by different measures.</a:t>
            </a:r>
          </a:p>
          <a:p>
            <a:r>
              <a:rPr lang="en-US" sz="2400" dirty="0">
                <a:solidFill>
                  <a:srgbClr val="00497F"/>
                </a:solidFill>
              </a:rPr>
              <a:t> </a:t>
            </a:r>
          </a:p>
          <a:p>
            <a:pPr marL="457200" indent="-457200">
              <a:buFont typeface="Arial" panose="020B0604020202020204" pitchFamily="34" charset="0"/>
              <a:buChar char="•"/>
            </a:pPr>
            <a:r>
              <a:rPr lang="en-US" sz="2400" dirty="0">
                <a:solidFill>
                  <a:srgbClr val="00497F"/>
                </a:solidFill>
              </a:rPr>
              <a:t>Various measures require different costs and will generate various outcomes.</a:t>
            </a:r>
          </a:p>
          <a:p>
            <a:pPr marL="457200" indent="-457200">
              <a:buFont typeface="Arial" panose="020B0604020202020204" pitchFamily="34" charset="0"/>
              <a:buChar char="•"/>
            </a:pPr>
            <a:endParaRPr lang="en-US" sz="2400" dirty="0">
              <a:solidFill>
                <a:srgbClr val="00497F"/>
              </a:solidFill>
            </a:endParaRPr>
          </a:p>
          <a:p>
            <a:pPr marL="457200" indent="-457200">
              <a:buFont typeface="Arial" panose="020B0604020202020204" pitchFamily="34" charset="0"/>
              <a:buChar char="•"/>
            </a:pPr>
            <a:r>
              <a:rPr lang="en-US" sz="2400" dirty="0">
                <a:solidFill>
                  <a:srgbClr val="00497F"/>
                </a:solidFill>
              </a:rPr>
              <a:t>Some benefits can be valued with monetary values, while others not. </a:t>
            </a:r>
          </a:p>
          <a:p>
            <a:endParaRPr lang="en-US" sz="2400" dirty="0">
              <a:solidFill>
                <a:srgbClr val="00497F"/>
              </a:solidFill>
            </a:endParaRPr>
          </a:p>
          <a:p>
            <a:pPr marL="457200" indent="-457200">
              <a:buFont typeface="Arial" panose="020B0604020202020204" pitchFamily="34" charset="0"/>
              <a:buChar char="•"/>
            </a:pPr>
            <a:r>
              <a:rPr lang="en-US" sz="2400" dirty="0">
                <a:solidFill>
                  <a:srgbClr val="00497F"/>
                </a:solidFill>
              </a:rPr>
              <a:t>Policy relevant question: </a:t>
            </a:r>
          </a:p>
          <a:p>
            <a:r>
              <a:rPr lang="en-US" sz="2400" i="1" dirty="0">
                <a:solidFill>
                  <a:srgbClr val="00497F"/>
                </a:solidFill>
              </a:rPr>
              <a:t>What restoration measures shall we invest in to achieve the restoration targets and at the same time minimize costs?</a:t>
            </a:r>
            <a:endParaRPr lang="en-FI" sz="2400" i="1" dirty="0">
              <a:solidFill>
                <a:srgbClr val="00497F"/>
              </a:solidFill>
            </a:endParaRPr>
          </a:p>
        </p:txBody>
      </p:sp>
      <p:pic>
        <p:nvPicPr>
          <p:cNvPr id="13" name="Picture 12">
            <a:extLst>
              <a:ext uri="{FF2B5EF4-FFF2-40B4-BE49-F238E27FC236}">
                <a16:creationId xmlns:a16="http://schemas.microsoft.com/office/drawing/2014/main" id="{A6B98579-2A7E-2D05-5DB3-F709FFD5D75B}"/>
              </a:ext>
            </a:extLst>
          </p:cNvPr>
          <p:cNvPicPr>
            <a:picLocks noChangeAspect="1"/>
          </p:cNvPicPr>
          <p:nvPr/>
        </p:nvPicPr>
        <p:blipFill>
          <a:blip r:embed="rId4"/>
          <a:stretch>
            <a:fillRect/>
          </a:stretch>
        </p:blipFill>
        <p:spPr>
          <a:xfrm>
            <a:off x="6895662" y="1329037"/>
            <a:ext cx="5296338" cy="3373592"/>
          </a:xfrm>
          <a:prstGeom prst="rect">
            <a:avLst/>
          </a:prstGeom>
        </p:spPr>
      </p:pic>
      <p:sp>
        <p:nvSpPr>
          <p:cNvPr id="14" name="TextBox 13">
            <a:extLst>
              <a:ext uri="{FF2B5EF4-FFF2-40B4-BE49-F238E27FC236}">
                <a16:creationId xmlns:a16="http://schemas.microsoft.com/office/drawing/2014/main" id="{559590E5-8462-4844-FC17-742B6524C914}"/>
              </a:ext>
            </a:extLst>
          </p:cNvPr>
          <p:cNvSpPr txBox="1"/>
          <p:nvPr/>
        </p:nvSpPr>
        <p:spPr>
          <a:xfrm>
            <a:off x="6895662" y="4944414"/>
            <a:ext cx="5793971" cy="646331"/>
          </a:xfrm>
          <a:prstGeom prst="rect">
            <a:avLst/>
          </a:prstGeom>
          <a:noFill/>
        </p:spPr>
        <p:txBody>
          <a:bodyPr wrap="square" rtlCol="0">
            <a:spAutoFit/>
          </a:bodyPr>
          <a:lstStyle/>
          <a:p>
            <a:r>
              <a:rPr lang="en-US" dirty="0">
                <a:hlinkClick r:id="rId5"/>
              </a:rPr>
              <a:t> Source: Global kelp forest restoration: past lessons, present status, and future directions</a:t>
            </a:r>
            <a:endParaRPr lang="nb-NO" dirty="0"/>
          </a:p>
        </p:txBody>
      </p:sp>
    </p:spTree>
    <p:extLst>
      <p:ext uri="{BB962C8B-B14F-4D97-AF65-F5344CB8AC3E}">
        <p14:creationId xmlns:p14="http://schemas.microsoft.com/office/powerpoint/2010/main" val="397337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B71E-3937-D643-14B9-21B1EF4B2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7F344C-EE42-E0EF-2868-8607B9977C6C}"/>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25C700DC-9FBB-33E1-8F42-F283FD06EEBC}"/>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0F9FB06C-AA0D-7B00-8CA5-F2B7C27E6B65}"/>
              </a:ext>
            </a:extLst>
          </p:cNvPr>
          <p:cNvSpPr>
            <a:spLocks noGrp="1"/>
          </p:cNvSpPr>
          <p:nvPr>
            <p:ph type="title"/>
          </p:nvPr>
        </p:nvSpPr>
        <p:spPr>
          <a:xfrm>
            <a:off x="419100" y="122427"/>
            <a:ext cx="11353800" cy="1325563"/>
          </a:xfrm>
        </p:spPr>
        <p:txBody>
          <a:bodyPr>
            <a:normAutofit/>
          </a:bodyPr>
          <a:lstStyle/>
          <a:p>
            <a:r>
              <a:rPr lang="en-US" dirty="0">
                <a:solidFill>
                  <a:srgbClr val="00497F"/>
                </a:solidFill>
              </a:rPr>
              <a:t>Cost-effectiveness (CE) of marine ecosystem restoration</a:t>
            </a:r>
            <a:endParaRPr lang="en-FI" dirty="0">
              <a:solidFill>
                <a:srgbClr val="00497F"/>
              </a:solidFill>
            </a:endParaRPr>
          </a:p>
        </p:txBody>
      </p:sp>
      <p:sp>
        <p:nvSpPr>
          <p:cNvPr id="3" name="Title 6">
            <a:extLst>
              <a:ext uri="{FF2B5EF4-FFF2-40B4-BE49-F238E27FC236}">
                <a16:creationId xmlns:a16="http://schemas.microsoft.com/office/drawing/2014/main" id="{71857356-DDD2-9F07-0746-7D456FFB9309}"/>
              </a:ext>
            </a:extLst>
          </p:cNvPr>
          <p:cNvSpPr txBox="1">
            <a:spLocks/>
          </p:cNvSpPr>
          <p:nvPr/>
        </p:nvSpPr>
        <p:spPr>
          <a:xfrm>
            <a:off x="222737" y="1400679"/>
            <a:ext cx="5103309" cy="38738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endParaRPr lang="en-US" sz="2400" dirty="0">
              <a:solidFill>
                <a:srgbClr val="00497F"/>
              </a:solidFill>
            </a:endParaRPr>
          </a:p>
          <a:p>
            <a:pPr marL="342900" indent="-342900">
              <a:buFont typeface="Arial" panose="020B0604020202020204" pitchFamily="34" charset="0"/>
              <a:buChar char="•"/>
            </a:pPr>
            <a:r>
              <a:rPr lang="en-US" sz="2400" dirty="0">
                <a:solidFill>
                  <a:srgbClr val="00497F"/>
                </a:solidFill>
              </a:rPr>
              <a:t>CE  is used for the restoration projects where benefits are not expressed in monetary terms.</a:t>
            </a:r>
          </a:p>
          <a:p>
            <a:pPr marL="342900" indent="-342900">
              <a:buFont typeface="Arial" panose="020B0604020202020204" pitchFamily="34" charset="0"/>
              <a:buChar char="•"/>
            </a:pPr>
            <a:endParaRPr lang="en-US" sz="2400" dirty="0">
              <a:solidFill>
                <a:srgbClr val="00497F"/>
              </a:solidFill>
            </a:endParaRPr>
          </a:p>
          <a:p>
            <a:pPr marL="342900" indent="-342900">
              <a:buFont typeface="Arial" panose="020B0604020202020204" pitchFamily="34" charset="0"/>
              <a:buChar char="•"/>
            </a:pPr>
            <a:r>
              <a:rPr lang="en-US" sz="2400" dirty="0">
                <a:solidFill>
                  <a:srgbClr val="00497F"/>
                </a:solidFill>
              </a:rPr>
              <a:t>Costs of different measures are compared given the restoration target is achieved.</a:t>
            </a:r>
          </a:p>
          <a:p>
            <a:pPr marL="342900" indent="-342900">
              <a:buFont typeface="Arial" panose="020B0604020202020204" pitchFamily="34" charset="0"/>
              <a:buChar char="•"/>
            </a:pPr>
            <a:endParaRPr lang="en-US" sz="2400" dirty="0">
              <a:solidFill>
                <a:srgbClr val="00497F"/>
              </a:solidFill>
            </a:endParaRPr>
          </a:p>
          <a:p>
            <a:pPr marL="342900" indent="-342900">
              <a:buFont typeface="Arial" panose="020B0604020202020204" pitchFamily="34" charset="0"/>
              <a:buChar char="•"/>
            </a:pPr>
            <a:r>
              <a:rPr lang="en-US" sz="2400" dirty="0">
                <a:solidFill>
                  <a:srgbClr val="00497F"/>
                </a:solidFill>
              </a:rPr>
              <a:t>Different methods achieve the targets at different time span and with different degree of certainty</a:t>
            </a:r>
          </a:p>
          <a:p>
            <a:pPr marL="342900" indent="-342900">
              <a:buFont typeface="Arial" panose="020B0604020202020204" pitchFamily="34" charset="0"/>
              <a:buChar char="•"/>
            </a:pPr>
            <a:endParaRPr lang="en-US" sz="2400" dirty="0">
              <a:solidFill>
                <a:srgbClr val="00497F"/>
              </a:solidFill>
            </a:endParaRPr>
          </a:p>
          <a:p>
            <a:pPr marL="342900" indent="-342900">
              <a:buFont typeface="Arial" panose="020B0604020202020204" pitchFamily="34" charset="0"/>
              <a:buChar char="•"/>
            </a:pPr>
            <a:r>
              <a:rPr lang="en-US" sz="2400" dirty="0">
                <a:solidFill>
                  <a:srgbClr val="00497F"/>
                </a:solidFill>
              </a:rPr>
              <a:t>Effectiveness can be connected to a minimum success rate (H2020 MERCES approach)</a:t>
            </a:r>
          </a:p>
          <a:p>
            <a:pPr marL="800100" lvl="1" indent="-342900">
              <a:buFont typeface="Arial" panose="020B0604020202020204" pitchFamily="34" charset="0"/>
              <a:buChar char="•"/>
            </a:pPr>
            <a:endParaRPr lang="en-US" sz="100" dirty="0">
              <a:solidFill>
                <a:srgbClr val="00497F"/>
              </a:solidFill>
            </a:endParaRPr>
          </a:p>
          <a:p>
            <a:pPr marL="342900" indent="-342900">
              <a:buFont typeface="Arial" panose="020B0604020202020204" pitchFamily="34" charset="0"/>
              <a:buChar char="•"/>
            </a:pPr>
            <a:endParaRPr lang="en-US" sz="2400" dirty="0">
              <a:solidFill>
                <a:srgbClr val="00497F"/>
              </a:solidFill>
            </a:endParaRPr>
          </a:p>
          <a:p>
            <a:pPr marL="342900" indent="-342900">
              <a:buFont typeface="Arial" panose="020B0604020202020204" pitchFamily="34" charset="0"/>
              <a:buChar char="•"/>
            </a:pPr>
            <a:endParaRPr lang="en-FI" sz="2400" dirty="0">
              <a:solidFill>
                <a:srgbClr val="00497F"/>
              </a:solidFill>
            </a:endParaRPr>
          </a:p>
        </p:txBody>
      </p:sp>
      <p:pic>
        <p:nvPicPr>
          <p:cNvPr id="4" name="Picture 4">
            <a:extLst>
              <a:ext uri="{FF2B5EF4-FFF2-40B4-BE49-F238E27FC236}">
                <a16:creationId xmlns:a16="http://schemas.microsoft.com/office/drawing/2014/main" id="{B2C8CCAD-E65F-5B6E-A548-2DC0FC1D36D4}"/>
              </a:ext>
            </a:extLst>
          </p:cNvPr>
          <p:cNvPicPr>
            <a:picLocks noChangeAspect="1" noChangeArrowheads="1"/>
          </p:cNvPicPr>
          <p:nvPr/>
        </p:nvPicPr>
        <p:blipFill>
          <a:blip r:embed="rId4"/>
          <a:srcRect/>
          <a:stretch>
            <a:fillRect/>
          </a:stretch>
        </p:blipFill>
        <p:spPr bwMode="auto">
          <a:xfrm>
            <a:off x="677847" y="5041795"/>
            <a:ext cx="1097944" cy="1109336"/>
          </a:xfrm>
          <a:prstGeom prst="rect">
            <a:avLst/>
          </a:prstGeom>
          <a:noFill/>
          <a:ln w="9525">
            <a:noFill/>
            <a:miter lim="800000"/>
            <a:headEnd/>
            <a:tailEnd/>
          </a:ln>
          <a:effectLst/>
        </p:spPr>
      </p:pic>
      <p:pic>
        <p:nvPicPr>
          <p:cNvPr id="2050" name="Picture 2" descr="Atlantic-Arctic Agora">
            <a:extLst>
              <a:ext uri="{FF2B5EF4-FFF2-40B4-BE49-F238E27FC236}">
                <a16:creationId xmlns:a16="http://schemas.microsoft.com/office/drawing/2014/main" id="{0369AE8C-1504-52AF-3F71-35DD9BA2A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599" y="5041795"/>
            <a:ext cx="2476500" cy="88547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a:extLst>
              <a:ext uri="{FF2B5EF4-FFF2-40B4-BE49-F238E27FC236}">
                <a16:creationId xmlns:a16="http://schemas.microsoft.com/office/drawing/2014/main" id="{863F25B5-5F88-7645-E8A0-F4F7C1B14B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0" name="Picture 9">
            <a:extLst>
              <a:ext uri="{FF2B5EF4-FFF2-40B4-BE49-F238E27FC236}">
                <a16:creationId xmlns:a16="http://schemas.microsoft.com/office/drawing/2014/main" id="{77806A6A-4558-813A-341C-711766D7DF01}"/>
              </a:ext>
            </a:extLst>
          </p:cNvPr>
          <p:cNvPicPr>
            <a:picLocks noChangeAspect="1"/>
          </p:cNvPicPr>
          <p:nvPr/>
        </p:nvPicPr>
        <p:blipFill>
          <a:blip r:embed="rId6"/>
          <a:stretch>
            <a:fillRect/>
          </a:stretch>
        </p:blipFill>
        <p:spPr>
          <a:xfrm>
            <a:off x="2453638" y="5179278"/>
            <a:ext cx="2999762" cy="809935"/>
          </a:xfrm>
          <a:prstGeom prst="rect">
            <a:avLst/>
          </a:prstGeom>
        </p:spPr>
      </p:pic>
      <p:pic>
        <p:nvPicPr>
          <p:cNvPr id="13" name="Picture 12">
            <a:extLst>
              <a:ext uri="{FF2B5EF4-FFF2-40B4-BE49-F238E27FC236}">
                <a16:creationId xmlns:a16="http://schemas.microsoft.com/office/drawing/2014/main" id="{BCBEF397-BC97-FB63-2769-11486E5CD41A}"/>
              </a:ext>
            </a:extLst>
          </p:cNvPr>
          <p:cNvPicPr>
            <a:picLocks noChangeAspect="1"/>
          </p:cNvPicPr>
          <p:nvPr/>
        </p:nvPicPr>
        <p:blipFill>
          <a:blip r:embed="rId7"/>
          <a:stretch>
            <a:fillRect/>
          </a:stretch>
        </p:blipFill>
        <p:spPr>
          <a:xfrm>
            <a:off x="9037652" y="5014980"/>
            <a:ext cx="2476500" cy="952500"/>
          </a:xfrm>
          <a:prstGeom prst="rect">
            <a:avLst/>
          </a:prstGeom>
        </p:spPr>
      </p:pic>
      <p:graphicFrame>
        <p:nvGraphicFramePr>
          <p:cNvPr id="2" name="Table 1">
            <a:extLst>
              <a:ext uri="{FF2B5EF4-FFF2-40B4-BE49-F238E27FC236}">
                <a16:creationId xmlns:a16="http://schemas.microsoft.com/office/drawing/2014/main" id="{C109D464-58AF-7C1F-7B95-DC6FF31FD28C}"/>
              </a:ext>
            </a:extLst>
          </p:cNvPr>
          <p:cNvGraphicFramePr>
            <a:graphicFrameLocks noGrp="1"/>
          </p:cNvGraphicFramePr>
          <p:nvPr>
            <p:extLst>
              <p:ext uri="{D42A27DB-BD31-4B8C-83A1-F6EECF244321}">
                <p14:modId xmlns:p14="http://schemas.microsoft.com/office/powerpoint/2010/main" val="1802678051"/>
              </p:ext>
            </p:extLst>
          </p:nvPr>
        </p:nvGraphicFramePr>
        <p:xfrm>
          <a:off x="5326046" y="1310820"/>
          <a:ext cx="6862212" cy="3085033"/>
        </p:xfrm>
        <a:graphic>
          <a:graphicData uri="http://schemas.openxmlformats.org/drawingml/2006/table">
            <a:tbl>
              <a:tblPr firstRow="1" bandRow="1">
                <a:tableStyleId>{5C22544A-7EE6-4342-B048-85BDC9FD1C3A}</a:tableStyleId>
              </a:tblPr>
              <a:tblGrid>
                <a:gridCol w="2376587">
                  <a:extLst>
                    <a:ext uri="{9D8B030D-6E8A-4147-A177-3AD203B41FA5}">
                      <a16:colId xmlns:a16="http://schemas.microsoft.com/office/drawing/2014/main" val="1130638253"/>
                    </a:ext>
                  </a:extLst>
                </a:gridCol>
                <a:gridCol w="1455840">
                  <a:extLst>
                    <a:ext uri="{9D8B030D-6E8A-4147-A177-3AD203B41FA5}">
                      <a16:colId xmlns:a16="http://schemas.microsoft.com/office/drawing/2014/main" val="847932827"/>
                    </a:ext>
                  </a:extLst>
                </a:gridCol>
                <a:gridCol w="1594835">
                  <a:extLst>
                    <a:ext uri="{9D8B030D-6E8A-4147-A177-3AD203B41FA5}">
                      <a16:colId xmlns:a16="http://schemas.microsoft.com/office/drawing/2014/main" val="1172022455"/>
                    </a:ext>
                  </a:extLst>
                </a:gridCol>
                <a:gridCol w="1434950">
                  <a:extLst>
                    <a:ext uri="{9D8B030D-6E8A-4147-A177-3AD203B41FA5}">
                      <a16:colId xmlns:a16="http://schemas.microsoft.com/office/drawing/2014/main" val="1483107568"/>
                    </a:ext>
                  </a:extLst>
                </a:gridCol>
              </a:tblGrid>
              <a:tr h="529285">
                <a:tc>
                  <a:txBody>
                    <a:bodyPr/>
                    <a:lstStyle/>
                    <a:p>
                      <a:pPr>
                        <a:lnSpc>
                          <a:spcPct val="107000"/>
                        </a:lnSpc>
                      </a:pPr>
                      <a:endParaRPr lang="nb-NO" sz="2000" kern="100" dirty="0">
                        <a:effectLst/>
                        <a:latin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15000"/>
                        </a:lnSpc>
                        <a:spcAft>
                          <a:spcPts val="800"/>
                        </a:spcAft>
                      </a:pPr>
                      <a:r>
                        <a:rPr lang="nb-NO" sz="2000" kern="100">
                          <a:effectLst/>
                        </a:rPr>
                        <a:t>Restoration measures</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372682826"/>
                  </a:ext>
                </a:extLst>
              </a:tr>
              <a:tr h="213793">
                <a:tc>
                  <a:txBody>
                    <a:bodyPr/>
                    <a:lstStyle/>
                    <a:p>
                      <a:pPr>
                        <a:lnSpc>
                          <a:spcPct val="107000"/>
                        </a:lnSpc>
                      </a:pPr>
                      <a:endParaRPr lang="nb-NO" sz="200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nb-NO" sz="2000" kern="100">
                          <a:effectLst/>
                        </a:rPr>
                        <a:t>Measure 1</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nb-NO" sz="2000" kern="100">
                          <a:effectLst/>
                        </a:rPr>
                        <a:t>Measure 2</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Measure 3</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53185400"/>
                  </a:ext>
                </a:extLst>
              </a:tr>
              <a:tr h="202064">
                <a:tc>
                  <a:txBody>
                    <a:bodyPr/>
                    <a:lstStyle/>
                    <a:p>
                      <a:pPr>
                        <a:lnSpc>
                          <a:spcPct val="107000"/>
                        </a:lnSpc>
                        <a:spcAft>
                          <a:spcPts val="800"/>
                        </a:spcAft>
                      </a:pPr>
                      <a:r>
                        <a:rPr lang="nb-NO" sz="2000" kern="100">
                          <a:effectLst/>
                        </a:rPr>
                        <a:t>Target success rate</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0.95</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0.95</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0.95</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51780073"/>
                  </a:ext>
                </a:extLst>
              </a:tr>
              <a:tr h="621483">
                <a:tc>
                  <a:txBody>
                    <a:bodyPr/>
                    <a:lstStyle/>
                    <a:p>
                      <a:pPr>
                        <a:lnSpc>
                          <a:spcPct val="107000"/>
                        </a:lnSpc>
                        <a:spcAft>
                          <a:spcPts val="800"/>
                        </a:spcAft>
                      </a:pPr>
                      <a:r>
                        <a:rPr lang="en-US" sz="2000" kern="100">
                          <a:effectLst/>
                        </a:rPr>
                        <a:t>Expected success rate at each restoration cycle</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0.45</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0.90</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0.35</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09483648"/>
                  </a:ext>
                </a:extLst>
              </a:tr>
              <a:tr h="313266">
                <a:tc>
                  <a:txBody>
                    <a:bodyPr/>
                    <a:lstStyle/>
                    <a:p>
                      <a:pPr>
                        <a:lnSpc>
                          <a:spcPct val="107000"/>
                        </a:lnSpc>
                        <a:spcAft>
                          <a:spcPts val="800"/>
                        </a:spcAft>
                      </a:pPr>
                      <a:r>
                        <a:rPr lang="nb-NO" sz="2000" kern="100">
                          <a:effectLst/>
                        </a:rPr>
                        <a:t>Number of attempts</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6</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2</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7</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17223407"/>
                  </a:ext>
                </a:extLst>
              </a:tr>
              <a:tr h="313266">
                <a:tc>
                  <a:txBody>
                    <a:bodyPr/>
                    <a:lstStyle/>
                    <a:p>
                      <a:pPr>
                        <a:lnSpc>
                          <a:spcPct val="107000"/>
                        </a:lnSpc>
                        <a:spcAft>
                          <a:spcPts val="800"/>
                        </a:spcAft>
                      </a:pPr>
                      <a:r>
                        <a:rPr lang="nb-NO" sz="2000" kern="100" dirty="0" err="1">
                          <a:effectLst/>
                        </a:rPr>
                        <a:t>Cost</a:t>
                      </a:r>
                      <a:r>
                        <a:rPr lang="nb-NO" sz="2000" kern="100" dirty="0">
                          <a:effectLst/>
                        </a:rPr>
                        <a:t> (NOK/m2)</a:t>
                      </a:r>
                      <a:endParaRPr lang="nb-NO" sz="20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76.0</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dirty="0">
                          <a:effectLst/>
                        </a:rPr>
                        <a:t>47.8</a:t>
                      </a:r>
                      <a:endParaRPr lang="nb-NO" sz="20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27.3</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20662804"/>
                  </a:ext>
                </a:extLst>
              </a:tr>
              <a:tr h="313266">
                <a:tc>
                  <a:txBody>
                    <a:bodyPr/>
                    <a:lstStyle/>
                    <a:p>
                      <a:pPr>
                        <a:lnSpc>
                          <a:spcPct val="107000"/>
                        </a:lnSpc>
                        <a:spcAft>
                          <a:spcPts val="800"/>
                        </a:spcAft>
                      </a:pPr>
                      <a:r>
                        <a:rPr lang="nb-NO" sz="2000" kern="100">
                          <a:effectLst/>
                        </a:rPr>
                        <a:t>PV (mill NOK)</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a:effectLst/>
                        </a:rPr>
                        <a:t>1.6</a:t>
                      </a:r>
                      <a:endParaRPr lang="nb-NO" sz="2000" kern="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dirty="0">
                          <a:effectLst/>
                        </a:rPr>
                        <a:t>0.5</a:t>
                      </a:r>
                      <a:endParaRPr lang="nb-NO" sz="20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nb-NO" sz="2000" kern="100" dirty="0">
                          <a:effectLst/>
                        </a:rPr>
                        <a:t>1.1</a:t>
                      </a:r>
                      <a:endParaRPr lang="nb-NO" sz="2000" kern="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58018526"/>
                  </a:ext>
                </a:extLst>
              </a:tr>
            </a:tbl>
          </a:graphicData>
        </a:graphic>
      </p:graphicFrame>
      <p:sp>
        <p:nvSpPr>
          <p:cNvPr id="9" name="Rectangle: Rounded Corners 8">
            <a:extLst>
              <a:ext uri="{FF2B5EF4-FFF2-40B4-BE49-F238E27FC236}">
                <a16:creationId xmlns:a16="http://schemas.microsoft.com/office/drawing/2014/main" id="{BBC28249-3CDA-AC84-2C3D-5808C717E80F}"/>
              </a:ext>
            </a:extLst>
          </p:cNvPr>
          <p:cNvSpPr/>
          <p:nvPr/>
        </p:nvSpPr>
        <p:spPr>
          <a:xfrm>
            <a:off x="9248668" y="1837151"/>
            <a:ext cx="1419332" cy="2504276"/>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03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923B-B335-C420-31F7-1EF2E05C30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2B9DC2-4BB7-5BD6-FB01-3F63D8B71A51}"/>
              </a:ext>
            </a:extLst>
          </p:cNvPr>
          <p:cNvPicPr>
            <a:picLocks noChangeAspect="1"/>
          </p:cNvPicPr>
          <p:nvPr/>
        </p:nvPicPr>
        <p:blipFill>
          <a:blip r:embed="rId2"/>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9177121D-DDD6-2E04-E949-CEC01D20B177}"/>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A4B6A38B-2939-A069-67F4-AEA3D9DE7708}"/>
              </a:ext>
            </a:extLst>
          </p:cNvPr>
          <p:cNvSpPr>
            <a:spLocks noGrp="1"/>
          </p:cNvSpPr>
          <p:nvPr>
            <p:ph type="title"/>
          </p:nvPr>
        </p:nvSpPr>
        <p:spPr>
          <a:xfrm>
            <a:off x="838200" y="634066"/>
            <a:ext cx="10515600" cy="1325563"/>
          </a:xfrm>
        </p:spPr>
        <p:txBody>
          <a:bodyPr/>
          <a:lstStyle/>
          <a:p>
            <a:r>
              <a:rPr lang="en-US" dirty="0">
                <a:solidFill>
                  <a:srgbClr val="00497F"/>
                </a:solidFill>
              </a:rPr>
              <a:t>Stressors control- widening the concept for restoration</a:t>
            </a:r>
          </a:p>
        </p:txBody>
      </p:sp>
      <p:pic>
        <p:nvPicPr>
          <p:cNvPr id="4" name="Picture 3">
            <a:extLst>
              <a:ext uri="{FF2B5EF4-FFF2-40B4-BE49-F238E27FC236}">
                <a16:creationId xmlns:a16="http://schemas.microsoft.com/office/drawing/2014/main" id="{984B31E4-C65B-86BA-D8C3-FF28533445B4}"/>
              </a:ext>
            </a:extLst>
          </p:cNvPr>
          <p:cNvPicPr>
            <a:picLocks noChangeAspect="1"/>
          </p:cNvPicPr>
          <p:nvPr/>
        </p:nvPicPr>
        <p:blipFill>
          <a:blip r:embed="rId3"/>
          <a:stretch>
            <a:fillRect/>
          </a:stretch>
        </p:blipFill>
        <p:spPr>
          <a:xfrm>
            <a:off x="7810314" y="1698172"/>
            <a:ext cx="3334692" cy="3769568"/>
          </a:xfrm>
          <a:prstGeom prst="rect">
            <a:avLst/>
          </a:prstGeom>
        </p:spPr>
      </p:pic>
      <p:sp>
        <p:nvSpPr>
          <p:cNvPr id="9" name="TextBox 8">
            <a:extLst>
              <a:ext uri="{FF2B5EF4-FFF2-40B4-BE49-F238E27FC236}">
                <a16:creationId xmlns:a16="http://schemas.microsoft.com/office/drawing/2014/main" id="{643044EA-9A9F-2B15-4831-FC802C81B2F4}"/>
              </a:ext>
            </a:extLst>
          </p:cNvPr>
          <p:cNvSpPr txBox="1"/>
          <p:nvPr/>
        </p:nvSpPr>
        <p:spPr>
          <a:xfrm>
            <a:off x="991559" y="1959629"/>
            <a:ext cx="6092890" cy="3785652"/>
          </a:xfrm>
          <a:prstGeom prst="rect">
            <a:avLst/>
          </a:prstGeom>
          <a:noFill/>
        </p:spPr>
        <p:txBody>
          <a:bodyPr wrap="square">
            <a:spAutoFit/>
          </a:bodyPr>
          <a:lstStyle/>
          <a:p>
            <a:pPr algn="l"/>
            <a:r>
              <a:rPr lang="en-US" sz="2400" b="0" i="0" u="none" strike="noStrike" baseline="0" dirty="0">
                <a:latin typeface="AdvOTf9433e2d"/>
              </a:rPr>
              <a:t>Multiple impacts on marine habitats: for example</a:t>
            </a:r>
          </a:p>
          <a:p>
            <a:pPr marL="342900" indent="-342900" algn="l">
              <a:buFont typeface="Arial" panose="020B0604020202020204" pitchFamily="34" charset="0"/>
              <a:buChar char="•"/>
            </a:pPr>
            <a:r>
              <a:rPr lang="en-US" sz="2400" dirty="0">
                <a:latin typeface="AdvOTf9433e2d"/>
              </a:rPr>
              <a:t> </a:t>
            </a:r>
            <a:r>
              <a:rPr lang="en-US" sz="2400" b="0" i="0" u="none" strike="noStrike" baseline="0" dirty="0">
                <a:latin typeface="AdvOTf9433e2d"/>
              </a:rPr>
              <a:t>impacts of trawling on sea </a:t>
            </a:r>
            <a:r>
              <a:rPr lang="en-US" sz="2400" b="0" i="0" u="none" strike="noStrike" baseline="0" dirty="0">
                <a:latin typeface="AdvOTf9433e2d+fb"/>
              </a:rPr>
              <a:t>fl</a:t>
            </a:r>
            <a:r>
              <a:rPr lang="en-US" sz="2400" b="0" i="0" u="none" strike="noStrike" baseline="0" dirty="0">
                <a:latin typeface="AdvOTf9433e2d"/>
              </a:rPr>
              <a:t>oor</a:t>
            </a:r>
          </a:p>
          <a:p>
            <a:pPr marL="342900" indent="-342900" algn="l">
              <a:buFont typeface="Arial" panose="020B0604020202020204" pitchFamily="34" charset="0"/>
              <a:buChar char="•"/>
            </a:pPr>
            <a:r>
              <a:rPr lang="en-US" sz="2400" b="0" i="0" u="none" strike="noStrike" baseline="0" dirty="0">
                <a:latin typeface="AdvOTf9433e2d"/>
              </a:rPr>
              <a:t>Discharge from aquaculture and aquiculture</a:t>
            </a:r>
          </a:p>
          <a:p>
            <a:pPr marL="342900" indent="-342900" algn="l">
              <a:buFont typeface="Arial" panose="020B0604020202020204" pitchFamily="34" charset="0"/>
              <a:buChar char="•"/>
            </a:pPr>
            <a:r>
              <a:rPr lang="en-US" sz="2400" dirty="0">
                <a:latin typeface="AdvOTf9433e2d"/>
              </a:rPr>
              <a:t>Invasive species</a:t>
            </a:r>
          </a:p>
          <a:p>
            <a:pPr marL="342900" indent="-342900" algn="l">
              <a:buFont typeface="Arial" panose="020B0604020202020204" pitchFamily="34" charset="0"/>
              <a:buChar char="•"/>
            </a:pPr>
            <a:r>
              <a:rPr lang="en-US" sz="2400" b="0" i="0" u="none" strike="noStrike" baseline="0" dirty="0">
                <a:latin typeface="AdvOTf9433e2d"/>
              </a:rPr>
              <a:t>Marine litter </a:t>
            </a:r>
          </a:p>
          <a:p>
            <a:pPr marL="342900" indent="-342900" algn="l">
              <a:buFont typeface="Arial" panose="020B0604020202020204" pitchFamily="34" charset="0"/>
              <a:buChar char="•"/>
            </a:pPr>
            <a:r>
              <a:rPr lang="en-US" sz="2400" b="0" i="0" u="none" strike="noStrike" baseline="0" dirty="0">
                <a:latin typeface="AdvOTf9433e2d"/>
              </a:rPr>
              <a:t>Over</a:t>
            </a:r>
            <a:r>
              <a:rPr lang="en-US" sz="2400" b="0" i="0" u="none" strike="noStrike" baseline="0" dirty="0">
                <a:latin typeface="AdvOTf9433e2d+fb"/>
              </a:rPr>
              <a:t>fi</a:t>
            </a:r>
            <a:r>
              <a:rPr lang="en-US" sz="2400" b="0" i="0" u="none" strike="noStrike" baseline="0" dirty="0">
                <a:latin typeface="AdvOTf9433e2d"/>
              </a:rPr>
              <a:t>shing</a:t>
            </a:r>
          </a:p>
          <a:p>
            <a:pPr marL="342900" indent="-342900" algn="l">
              <a:buFont typeface="Arial" panose="020B0604020202020204" pitchFamily="34" charset="0"/>
              <a:buChar char="•"/>
            </a:pPr>
            <a:endParaRPr lang="en-US" sz="2400" dirty="0">
              <a:latin typeface="AdvOTf9433e2d"/>
            </a:endParaRPr>
          </a:p>
          <a:p>
            <a:pPr algn="l"/>
            <a:r>
              <a:rPr lang="en-US" sz="2400" b="0" i="0" u="none" strike="noStrike" baseline="0" dirty="0">
                <a:latin typeface="AdvOTf9433e2d"/>
              </a:rPr>
              <a:t>It is Important to include costs for stressors control as part of the restoration measures. </a:t>
            </a:r>
          </a:p>
        </p:txBody>
      </p:sp>
      <p:sp>
        <p:nvSpPr>
          <p:cNvPr id="11" name="TextBox 10">
            <a:extLst>
              <a:ext uri="{FF2B5EF4-FFF2-40B4-BE49-F238E27FC236}">
                <a16:creationId xmlns:a16="http://schemas.microsoft.com/office/drawing/2014/main" id="{4224A317-101F-12BA-51A9-BF650FE5FDC9}"/>
              </a:ext>
            </a:extLst>
          </p:cNvPr>
          <p:cNvSpPr txBox="1"/>
          <p:nvPr/>
        </p:nvSpPr>
        <p:spPr>
          <a:xfrm>
            <a:off x="6636489" y="5514305"/>
            <a:ext cx="6092890" cy="646331"/>
          </a:xfrm>
          <a:prstGeom prst="rect">
            <a:avLst/>
          </a:prstGeom>
          <a:noFill/>
        </p:spPr>
        <p:txBody>
          <a:bodyPr wrap="square">
            <a:spAutoFit/>
          </a:bodyPr>
          <a:lstStyle/>
          <a:p>
            <a:r>
              <a:rPr lang="en-US" sz="1800" b="0" i="0" u="none" strike="noStrike" baseline="0" dirty="0">
                <a:latin typeface="AdvOT9d60b855.B"/>
              </a:rPr>
              <a:t>Danovaro et al. 2021. Marine ecosystem restoration in a changing ocean, </a:t>
            </a:r>
            <a:r>
              <a:rPr lang="en-US" sz="1800" b="0" i="1" u="none" strike="noStrike" baseline="0" dirty="0">
                <a:latin typeface="AdvOT9d60b855.B"/>
              </a:rPr>
              <a:t>Restoration Ecology, pp. 1-8</a:t>
            </a:r>
            <a:endParaRPr lang="nb-NO" dirty="0"/>
          </a:p>
        </p:txBody>
      </p:sp>
    </p:spTree>
    <p:extLst>
      <p:ext uri="{BB962C8B-B14F-4D97-AF65-F5344CB8AC3E}">
        <p14:creationId xmlns:p14="http://schemas.microsoft.com/office/powerpoint/2010/main" val="227710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923B-B335-C420-31F7-1EF2E05C30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2B9DC2-4BB7-5BD6-FB01-3F63D8B71A51}"/>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9177121D-DDD6-2E04-E949-CEC01D20B177}"/>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A4B6A38B-2939-A069-67F4-AEA3D9DE7708}"/>
              </a:ext>
            </a:extLst>
          </p:cNvPr>
          <p:cNvSpPr>
            <a:spLocks noGrp="1"/>
          </p:cNvSpPr>
          <p:nvPr>
            <p:ph type="title"/>
          </p:nvPr>
        </p:nvSpPr>
        <p:spPr>
          <a:xfrm>
            <a:off x="584595" y="194327"/>
            <a:ext cx="10515600" cy="1325563"/>
          </a:xfrm>
        </p:spPr>
        <p:txBody>
          <a:bodyPr/>
          <a:lstStyle/>
          <a:p>
            <a:r>
              <a:rPr lang="en-US" dirty="0">
                <a:solidFill>
                  <a:srgbClr val="00497F"/>
                </a:solidFill>
              </a:rPr>
              <a:t>Deal with uncertainty</a:t>
            </a:r>
          </a:p>
        </p:txBody>
      </p:sp>
      <p:sp>
        <p:nvSpPr>
          <p:cNvPr id="9" name="TextBox 8">
            <a:extLst>
              <a:ext uri="{FF2B5EF4-FFF2-40B4-BE49-F238E27FC236}">
                <a16:creationId xmlns:a16="http://schemas.microsoft.com/office/drawing/2014/main" id="{643044EA-9A9F-2B15-4831-FC802C81B2F4}"/>
              </a:ext>
            </a:extLst>
          </p:cNvPr>
          <p:cNvSpPr txBox="1"/>
          <p:nvPr/>
        </p:nvSpPr>
        <p:spPr>
          <a:xfrm>
            <a:off x="584595" y="1366288"/>
            <a:ext cx="5839284" cy="3539430"/>
          </a:xfrm>
          <a:prstGeom prst="rect">
            <a:avLst/>
          </a:prstGeom>
          <a:noFill/>
        </p:spPr>
        <p:txBody>
          <a:bodyPr wrap="square">
            <a:spAutoFit/>
          </a:bodyPr>
          <a:lstStyle/>
          <a:p>
            <a:pPr algn="l"/>
            <a:r>
              <a:rPr lang="en-US" sz="2800" b="0" i="0" u="none" strike="noStrike" baseline="0" dirty="0">
                <a:latin typeface="AdvOTf9433e2d"/>
              </a:rPr>
              <a:t>Three types of uncertainties</a:t>
            </a:r>
          </a:p>
          <a:p>
            <a:pPr algn="l"/>
            <a:r>
              <a:rPr lang="en-US" sz="2800" b="0" i="0" u="none" strike="noStrike" baseline="0" dirty="0">
                <a:latin typeface="AdvOTf9433e2d"/>
              </a:rPr>
              <a:t> (</a:t>
            </a:r>
            <a:r>
              <a:rPr lang="en-US" sz="2800" b="0" i="0" u="none" strike="noStrike" baseline="0" dirty="0" err="1">
                <a:latin typeface="AdvOTf9433e2d"/>
              </a:rPr>
              <a:t>Ounanian</a:t>
            </a:r>
            <a:r>
              <a:rPr lang="en-US" sz="2800" b="0" i="0" u="none" strike="noStrike" baseline="0" dirty="0">
                <a:latin typeface="AdvOTf9433e2d"/>
              </a:rPr>
              <a:t> et al. 2018)</a:t>
            </a:r>
          </a:p>
          <a:p>
            <a:pPr algn="l"/>
            <a:endParaRPr lang="en-US" sz="2800" b="0" i="0" u="none" strike="noStrike" baseline="0" dirty="0">
              <a:latin typeface="AdvOTf9433e2d"/>
            </a:endParaRPr>
          </a:p>
          <a:p>
            <a:pPr marL="342900" indent="-342900" algn="l">
              <a:buFont typeface="Arial" panose="020B0604020202020204" pitchFamily="34" charset="0"/>
              <a:buChar char="•"/>
            </a:pPr>
            <a:r>
              <a:rPr lang="en-US" sz="2800" dirty="0">
                <a:latin typeface="AdvOTf9433e2d"/>
              </a:rPr>
              <a:t>I</a:t>
            </a:r>
            <a:r>
              <a:rPr lang="en-US" sz="2800" b="0" i="0" u="none" strike="noStrike" baseline="0" dirty="0">
                <a:latin typeface="AdvOTf9433e2d"/>
              </a:rPr>
              <a:t>ncomplete knowledge</a:t>
            </a:r>
          </a:p>
          <a:p>
            <a:pPr algn="l"/>
            <a:endParaRPr lang="en-US" sz="2800" b="0" i="0" u="none" strike="noStrike" baseline="0" dirty="0">
              <a:latin typeface="AdvOTf9433e2d"/>
            </a:endParaRPr>
          </a:p>
          <a:p>
            <a:pPr marL="342900" indent="-342900" algn="l">
              <a:buFont typeface="Arial" panose="020B0604020202020204" pitchFamily="34" charset="0"/>
              <a:buChar char="•"/>
            </a:pPr>
            <a:r>
              <a:rPr lang="en-US" sz="2800" dirty="0">
                <a:latin typeface="AdvOTf9433e2d"/>
              </a:rPr>
              <a:t>U</a:t>
            </a:r>
            <a:r>
              <a:rPr lang="en-US" sz="2800" b="0" i="0" u="none" strike="noStrike" baseline="0" dirty="0">
                <a:latin typeface="AdvOTf9433e2d"/>
              </a:rPr>
              <a:t>npredictability</a:t>
            </a:r>
          </a:p>
          <a:p>
            <a:pPr algn="l"/>
            <a:endParaRPr lang="en-US" sz="2800" b="0" i="0" u="none" strike="noStrike" baseline="0" dirty="0">
              <a:latin typeface="AdvOTf9433e2d"/>
            </a:endParaRPr>
          </a:p>
          <a:p>
            <a:pPr marL="342900" indent="-342900" algn="l">
              <a:buFont typeface="Arial" panose="020B0604020202020204" pitchFamily="34" charset="0"/>
              <a:buChar char="•"/>
            </a:pPr>
            <a:r>
              <a:rPr lang="en-US" sz="2800" dirty="0">
                <a:latin typeface="AdvOTf9433e2d"/>
              </a:rPr>
              <a:t>A</a:t>
            </a:r>
            <a:r>
              <a:rPr lang="en-US" sz="2800" b="0" i="0" u="none" strike="noStrike" baseline="0" dirty="0">
                <a:latin typeface="AdvOTf9433e2d"/>
              </a:rPr>
              <a:t>mbiguity</a:t>
            </a:r>
            <a:endParaRPr lang="en-US" sz="2800" dirty="0">
              <a:latin typeface="AdvOTf9433e2d"/>
            </a:endParaRPr>
          </a:p>
        </p:txBody>
      </p:sp>
      <p:sp>
        <p:nvSpPr>
          <p:cNvPr id="11" name="TextBox 10">
            <a:extLst>
              <a:ext uri="{FF2B5EF4-FFF2-40B4-BE49-F238E27FC236}">
                <a16:creationId xmlns:a16="http://schemas.microsoft.com/office/drawing/2014/main" id="{4224A317-101F-12BA-51A9-BF650FE5FDC9}"/>
              </a:ext>
            </a:extLst>
          </p:cNvPr>
          <p:cNvSpPr txBox="1"/>
          <p:nvPr/>
        </p:nvSpPr>
        <p:spPr>
          <a:xfrm>
            <a:off x="6591780" y="4711799"/>
            <a:ext cx="5600220" cy="923330"/>
          </a:xfrm>
          <a:prstGeom prst="rect">
            <a:avLst/>
          </a:prstGeom>
          <a:noFill/>
        </p:spPr>
        <p:txBody>
          <a:bodyPr wrap="square">
            <a:spAutoFit/>
          </a:bodyPr>
          <a:lstStyle/>
          <a:p>
            <a:r>
              <a:rPr lang="en-US" sz="1800" b="0" i="0" u="none" strike="noStrike" baseline="0" dirty="0">
                <a:latin typeface="AdvOT9d60b855.B"/>
              </a:rPr>
              <a:t>Sheaves et al. 2021. </a:t>
            </a:r>
            <a:r>
              <a:rPr lang="en-US" b="0" i="0" dirty="0">
                <a:solidFill>
                  <a:srgbClr val="1F1F1F"/>
                </a:solidFill>
                <a:effectLst/>
                <a:latin typeface="ElsevierGulliver"/>
              </a:rPr>
              <a:t>Restoration of marine ecosystems: Understanding possible futures for optimal outcomes</a:t>
            </a:r>
            <a:r>
              <a:rPr lang="en-US" sz="1800" b="0" i="1" u="none" strike="noStrike" baseline="0" dirty="0">
                <a:latin typeface="AdvOT9d60b855.B"/>
              </a:rPr>
              <a:t>, Science of the Total Environment </a:t>
            </a:r>
            <a:r>
              <a:rPr lang="en-US" sz="1800" b="0" u="none" strike="noStrike" baseline="0" dirty="0">
                <a:latin typeface="AdvOT9d60b855.B"/>
              </a:rPr>
              <a:t>volume796,</a:t>
            </a:r>
            <a:r>
              <a:rPr lang="en-US" sz="1800" b="0" i="1" u="none" strike="noStrike" baseline="0" dirty="0">
                <a:latin typeface="AdvOT9d60b855.B"/>
              </a:rPr>
              <a:t> </a:t>
            </a:r>
            <a:r>
              <a:rPr lang="nb-NO" b="0" i="0" dirty="0">
                <a:solidFill>
                  <a:srgbClr val="1F1F1F"/>
                </a:solidFill>
                <a:effectLst/>
                <a:latin typeface="ElsevierSans"/>
              </a:rPr>
              <a:t>148845</a:t>
            </a:r>
            <a:endParaRPr lang="nb-NO" dirty="0"/>
          </a:p>
        </p:txBody>
      </p:sp>
      <p:pic>
        <p:nvPicPr>
          <p:cNvPr id="3" name="Picture 2">
            <a:extLst>
              <a:ext uri="{FF2B5EF4-FFF2-40B4-BE49-F238E27FC236}">
                <a16:creationId xmlns:a16="http://schemas.microsoft.com/office/drawing/2014/main" id="{898B1EC8-1177-8A8B-055F-D3EDD9E97A2E}"/>
              </a:ext>
            </a:extLst>
          </p:cNvPr>
          <p:cNvPicPr>
            <a:picLocks noChangeAspect="1"/>
          </p:cNvPicPr>
          <p:nvPr/>
        </p:nvPicPr>
        <p:blipFill>
          <a:blip r:embed="rId4"/>
          <a:stretch>
            <a:fillRect/>
          </a:stretch>
        </p:blipFill>
        <p:spPr>
          <a:xfrm>
            <a:off x="6423879" y="946704"/>
            <a:ext cx="5768121" cy="3675500"/>
          </a:xfrm>
          <a:prstGeom prst="rect">
            <a:avLst/>
          </a:prstGeom>
        </p:spPr>
      </p:pic>
    </p:spTree>
    <p:extLst>
      <p:ext uri="{BB962C8B-B14F-4D97-AF65-F5344CB8AC3E}">
        <p14:creationId xmlns:p14="http://schemas.microsoft.com/office/powerpoint/2010/main" val="385903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E2E8-416E-D63E-C752-FEACBF8FE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67BC6-C555-3C62-B6C4-65B18F127641}"/>
              </a:ext>
            </a:extLst>
          </p:cNvPr>
          <p:cNvSpPr>
            <a:spLocks noGrp="1"/>
          </p:cNvSpPr>
          <p:nvPr>
            <p:ph type="ctrTitle"/>
          </p:nvPr>
        </p:nvSpPr>
        <p:spPr/>
        <p:txBody>
          <a:bodyPr/>
          <a:lstStyle/>
          <a:p>
            <a:endParaRPr lang="en-FI"/>
          </a:p>
        </p:txBody>
      </p:sp>
      <p:sp>
        <p:nvSpPr>
          <p:cNvPr id="3" name="Subtitle 2">
            <a:extLst>
              <a:ext uri="{FF2B5EF4-FFF2-40B4-BE49-F238E27FC236}">
                <a16:creationId xmlns:a16="http://schemas.microsoft.com/office/drawing/2014/main" id="{478209E0-3717-B177-36A6-BEA1744E55AC}"/>
              </a:ext>
            </a:extLst>
          </p:cNvPr>
          <p:cNvSpPr>
            <a:spLocks noGrp="1"/>
          </p:cNvSpPr>
          <p:nvPr>
            <p:ph type="subTitle" idx="1"/>
          </p:nvPr>
        </p:nvSpPr>
        <p:spPr/>
        <p:txBody>
          <a:bodyPr/>
          <a:lstStyle/>
          <a:p>
            <a:endParaRPr lang="en-FI"/>
          </a:p>
        </p:txBody>
      </p:sp>
      <p:pic>
        <p:nvPicPr>
          <p:cNvPr id="5" name="Picture 4" descr="A green lights in the sky over a snowy mountain&#10;&#10;Description automatically generated">
            <a:extLst>
              <a:ext uri="{FF2B5EF4-FFF2-40B4-BE49-F238E27FC236}">
                <a16:creationId xmlns:a16="http://schemas.microsoft.com/office/drawing/2014/main" id="{CB7E8EDB-C9A9-01DE-9D0B-77357011F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50182"/>
          </a:xfrm>
          <a:prstGeom prst="rect">
            <a:avLst/>
          </a:prstGeom>
        </p:spPr>
      </p:pic>
      <p:sp>
        <p:nvSpPr>
          <p:cNvPr id="4" name="TextBox 3">
            <a:extLst>
              <a:ext uri="{FF2B5EF4-FFF2-40B4-BE49-F238E27FC236}">
                <a16:creationId xmlns:a16="http://schemas.microsoft.com/office/drawing/2014/main" id="{70FF3B5F-703C-E966-2C2F-1DEA996E81A6}"/>
              </a:ext>
            </a:extLst>
          </p:cNvPr>
          <p:cNvSpPr txBox="1"/>
          <p:nvPr/>
        </p:nvSpPr>
        <p:spPr>
          <a:xfrm>
            <a:off x="298579" y="3063481"/>
            <a:ext cx="3825551" cy="523220"/>
          </a:xfrm>
          <a:prstGeom prst="rect">
            <a:avLst/>
          </a:prstGeom>
          <a:noFill/>
        </p:spPr>
        <p:txBody>
          <a:bodyPr wrap="square" rtlCol="0">
            <a:spAutoFit/>
          </a:bodyPr>
          <a:lstStyle/>
          <a:p>
            <a:r>
              <a:rPr lang="en-US" sz="2800" dirty="0">
                <a:solidFill>
                  <a:srgbClr val="D4E9F9"/>
                </a:solidFill>
              </a:rPr>
              <a:t>Wenting.chen@niva.no</a:t>
            </a:r>
            <a:endParaRPr lang="en-FI" sz="2800" dirty="0">
              <a:solidFill>
                <a:srgbClr val="D4E9F9"/>
              </a:solidFill>
            </a:endParaRPr>
          </a:p>
        </p:txBody>
      </p:sp>
    </p:spTree>
    <p:extLst>
      <p:ext uri="{BB962C8B-B14F-4D97-AF65-F5344CB8AC3E}">
        <p14:creationId xmlns:p14="http://schemas.microsoft.com/office/powerpoint/2010/main" val="1261827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3bc7d1b-5700-4020-8f28-f12ea55ef974">
      <Terms xmlns="http://schemas.microsoft.com/office/infopath/2007/PartnerControls"/>
    </lcf76f155ced4ddcb4097134ff3c332f>
    <TaxCatchAll xmlns="b549eab3-a6f9-4837-9a92-af2ba8d7c0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ED7E31C5639345A896E72AE404A430" ma:contentTypeVersion="17" ma:contentTypeDescription="Create a new document." ma:contentTypeScope="" ma:versionID="1ba2839fe028bd763b2e0b9ff16f417a">
  <xsd:schema xmlns:xsd="http://www.w3.org/2001/XMLSchema" xmlns:xs="http://www.w3.org/2001/XMLSchema" xmlns:p="http://schemas.microsoft.com/office/2006/metadata/properties" xmlns:ns2="23bc7d1b-5700-4020-8f28-f12ea55ef974" xmlns:ns3="b549eab3-a6f9-4837-9a92-af2ba8d7c0b7" targetNamespace="http://schemas.microsoft.com/office/2006/metadata/properties" ma:root="true" ma:fieldsID="b3495e56c87f8c52f91a7c07970eb128" ns2:_="" ns3:_="">
    <xsd:import namespace="23bc7d1b-5700-4020-8f28-f12ea55ef974"/>
    <xsd:import namespace="b549eab3-a6f9-4837-9a92-af2ba8d7c0b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bc7d1b-5700-4020-8f28-f12ea55ef9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101118c-9755-42d6-a77a-e05f34e4a29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9eab3-a6f9-4837-9a92-af2ba8d7c0b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b60ef0-363b-469e-bb54-3f5f800c7dd2}" ma:internalName="TaxCatchAll" ma:showField="CatchAllData" ma:web="b549eab3-a6f9-4837-9a92-af2ba8d7c0b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1C1C31-92CD-4589-8C40-EE8C27563A36}">
  <ds:schemaRefs>
    <ds:schemaRef ds:uri="http://schemas.microsoft.com/sharepoint/v3/contenttype/forms"/>
  </ds:schemaRefs>
</ds:datastoreItem>
</file>

<file path=customXml/itemProps2.xml><?xml version="1.0" encoding="utf-8"?>
<ds:datastoreItem xmlns:ds="http://schemas.openxmlformats.org/officeDocument/2006/customXml" ds:itemID="{998D1701-E338-421A-A652-99D5CABFA3FD}">
  <ds:schemaRefs>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23bc7d1b-5700-4020-8f28-f12ea55ef974"/>
    <ds:schemaRef ds:uri="http://www.w3.org/XML/1998/namespace"/>
    <ds:schemaRef ds:uri="http://purl.org/dc/elements/1.1/"/>
    <ds:schemaRef ds:uri="http://schemas.microsoft.com/office/infopath/2007/PartnerControls"/>
    <ds:schemaRef ds:uri="b549eab3-a6f9-4837-9a92-af2ba8d7c0b7"/>
  </ds:schemaRefs>
</ds:datastoreItem>
</file>

<file path=customXml/itemProps3.xml><?xml version="1.0" encoding="utf-8"?>
<ds:datastoreItem xmlns:ds="http://schemas.openxmlformats.org/officeDocument/2006/customXml" ds:itemID="{0884BF95-AA18-4DA2-8F6C-CC42F1D637FD}"/>
</file>

<file path=docProps/app.xml><?xml version="1.0" encoding="utf-8"?>
<Properties xmlns="http://schemas.openxmlformats.org/officeDocument/2006/extended-properties" xmlns:vt="http://schemas.openxmlformats.org/officeDocument/2006/docPropsVTypes">
  <TotalTime>5056</TotalTime>
  <Words>1417</Words>
  <Application>Microsoft Office PowerPoint</Application>
  <PresentationFormat>Widescreen</PresentationFormat>
  <Paragraphs>134</Paragraphs>
  <Slides>9</Slides>
  <Notes>6</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Cost-effectiveness of marine ecosystem restoration</vt:lpstr>
      <vt:lpstr>Marine ecosystem degradation</vt:lpstr>
      <vt:lpstr>Marine ecosystem degradation</vt:lpstr>
      <vt:lpstr>Marine ecosystem restoration   </vt:lpstr>
      <vt:lpstr>Marine ecosystem restoration</vt:lpstr>
      <vt:lpstr>Cost-effectiveness (CE) of marine ecosystem restoration</vt:lpstr>
      <vt:lpstr>Stressors control- widening the concept for restoration</vt:lpstr>
      <vt:lpstr>Deal with uncertainty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Trouth</dc:creator>
  <cp:lastModifiedBy>Wenting Chen</cp:lastModifiedBy>
  <cp:revision>14</cp:revision>
  <dcterms:created xsi:type="dcterms:W3CDTF">2024-11-08T11:37:34Z</dcterms:created>
  <dcterms:modified xsi:type="dcterms:W3CDTF">2024-12-05T10:03:53Z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0x010100C1ED7E31C5639345A896E72AE404A430</vt:lpwstr>
  </property>
  <property fmtid="{D5CDD505-2E9C-101B-9397-08002B2CF9AE}" pid="3" name="MediaServiceImageTags">
    <vt:lpwstr/>
  </property>
</Properties>
</file>