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27" r:id="rId5"/>
    <p:sldId id="521" r:id="rId6"/>
    <p:sldId id="838" r:id="rId7"/>
    <p:sldId id="499" r:id="rId8"/>
    <p:sldId id="844" r:id="rId9"/>
    <p:sldId id="491" r:id="rId10"/>
    <p:sldId id="536" r:id="rId11"/>
    <p:sldId id="849" r:id="rId12"/>
    <p:sldId id="537" r:id="rId13"/>
    <p:sldId id="283" r:id="rId14"/>
    <p:sldId id="284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ZET Sophie (ENV)" initials="OS(" lastIdx="7" clrIdx="0">
    <p:extLst>
      <p:ext uri="{19B8F6BF-5375-455C-9EA6-DF929625EA0E}">
        <p15:presenceInfo xmlns:p15="http://schemas.microsoft.com/office/powerpoint/2012/main" userId="S-1-5-21-1606980848-2025429265-839522115-97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24EA2"/>
    <a:srgbClr val="024B9C"/>
    <a:srgbClr val="035DC1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4B4F7-7704-B96C-C4BD-2E8511E01A1A}" v="32" dt="2024-12-05T10:04:19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0170" autoAdjust="0"/>
  </p:normalViewPr>
  <p:slideViewPr>
    <p:cSldViewPr snapToGrid="0">
      <p:cViewPr varScale="1">
        <p:scale>
          <a:sx n="148" d="100"/>
          <a:sy n="148" d="100"/>
        </p:scale>
        <p:origin x="560" y="8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routh" userId="S::paul.trouth@helcom.fi::64909269-ed2d-4f73-8ade-f55eaf59e762" providerId="AD" clId="Web-{DB84B4F7-7704-B96C-C4BD-2E8511E01A1A}"/>
    <pc:docChg chg="addSld delSld modSld">
      <pc:chgData name="Paul Trouth" userId="S::paul.trouth@helcom.fi::64909269-ed2d-4f73-8ade-f55eaf59e762" providerId="AD" clId="Web-{DB84B4F7-7704-B96C-C4BD-2E8511E01A1A}" dt="2024-12-05T10:04:19.844" v="29"/>
      <pc:docMkLst>
        <pc:docMk/>
      </pc:docMkLst>
      <pc:sldChg chg="addSp delSp modSp add del">
        <pc:chgData name="Paul Trouth" userId="S::paul.trouth@helcom.fi::64909269-ed2d-4f73-8ade-f55eaf59e762" providerId="AD" clId="Web-{DB84B4F7-7704-B96C-C4BD-2E8511E01A1A}" dt="2024-12-05T10:04:19.844" v="29"/>
        <pc:sldMkLst>
          <pc:docMk/>
          <pc:sldMk cId="3969571156" sldId="521"/>
        </pc:sldMkLst>
        <pc:spChg chg="add del mod">
          <ac:chgData name="Paul Trouth" userId="S::paul.trouth@helcom.fi::64909269-ed2d-4f73-8ade-f55eaf59e762" providerId="AD" clId="Web-{DB84B4F7-7704-B96C-C4BD-2E8511E01A1A}" dt="2024-12-05T10:04:19.844" v="29"/>
          <ac:spMkLst>
            <pc:docMk/>
            <pc:sldMk cId="3969571156" sldId="521"/>
            <ac:spMk id="3" creationId="{CE89F15F-3AAC-43F5-A079-3AFA51DC8752}"/>
          </ac:spMkLst>
        </pc:spChg>
        <pc:spChg chg="add del mod">
          <ac:chgData name="Paul Trouth" userId="S::paul.trouth@helcom.fi::64909269-ed2d-4f73-8ade-f55eaf59e762" providerId="AD" clId="Web-{DB84B4F7-7704-B96C-C4BD-2E8511E01A1A}" dt="2024-12-05T10:04:19.844" v="29"/>
          <ac:spMkLst>
            <pc:docMk/>
            <pc:sldMk cId="3969571156" sldId="521"/>
            <ac:spMk id="6" creationId="{00000000-0000-0000-0000-000000000000}"/>
          </ac:spMkLst>
        </pc:spChg>
        <pc:spChg chg="mod">
          <ac:chgData name="Paul Trouth" userId="S::paul.trouth@helcom.fi::64909269-ed2d-4f73-8ade-f55eaf59e762" providerId="AD" clId="Web-{DB84B4F7-7704-B96C-C4BD-2E8511E01A1A}" dt="2024-12-05T09:57:29.923" v="0" actId="20577"/>
          <ac:spMkLst>
            <pc:docMk/>
            <pc:sldMk cId="3969571156" sldId="521"/>
            <ac:spMk id="57" creationId="{298B6F61-F354-F8E1-30D8-0F80A327FF2D}"/>
          </ac:spMkLst>
        </pc:spChg>
        <pc:spChg chg="mod">
          <ac:chgData name="Paul Trouth" userId="S::paul.trouth@helcom.fi::64909269-ed2d-4f73-8ade-f55eaf59e762" providerId="AD" clId="Web-{DB84B4F7-7704-B96C-C4BD-2E8511E01A1A}" dt="2024-12-05T10:04:08.531" v="25" actId="20577"/>
          <ac:spMkLst>
            <pc:docMk/>
            <pc:sldMk cId="3969571156" sldId="521"/>
            <ac:spMk id="62" creationId="{D66ED1DF-6C2B-7B61-3097-7225442CD4F9}"/>
          </ac:spMkLst>
        </pc:spChg>
        <pc:spChg chg="mod">
          <ac:chgData name="Paul Trouth" userId="S::paul.trouth@helcom.fi::64909269-ed2d-4f73-8ade-f55eaf59e762" providerId="AD" clId="Web-{DB84B4F7-7704-B96C-C4BD-2E8511E01A1A}" dt="2024-12-05T09:58:33.833" v="11" actId="20577"/>
          <ac:spMkLst>
            <pc:docMk/>
            <pc:sldMk cId="3969571156" sldId="521"/>
            <ac:spMk id="67" creationId="{48B7BE6E-D479-B508-B727-5944DF8DF799}"/>
          </ac:spMkLst>
        </pc:spChg>
        <pc:spChg chg="mod">
          <ac:chgData name="Paul Trouth" userId="S::paul.trouth@helcom.fi::64909269-ed2d-4f73-8ade-f55eaf59e762" providerId="AD" clId="Web-{DB84B4F7-7704-B96C-C4BD-2E8511E01A1A}" dt="2024-12-05T10:04:12.797" v="26" actId="20577"/>
          <ac:spMkLst>
            <pc:docMk/>
            <pc:sldMk cId="3969571156" sldId="521"/>
            <ac:spMk id="73" creationId="{5BBE5558-649D-D83D-F491-288D6DF4FAA7}"/>
          </ac:spMkLst>
        </pc:spChg>
        <pc:spChg chg="mod">
          <ac:chgData name="Paul Trouth" userId="S::paul.trouth@helcom.fi::64909269-ed2d-4f73-8ade-f55eaf59e762" providerId="AD" clId="Web-{DB84B4F7-7704-B96C-C4BD-2E8511E01A1A}" dt="2024-12-05T09:58:23.222" v="10" actId="20577"/>
          <ac:spMkLst>
            <pc:docMk/>
            <pc:sldMk cId="3969571156" sldId="521"/>
            <ac:spMk id="82" creationId="{90FA8624-3246-50D2-61D9-CBFD2DCD61DC}"/>
          </ac:spMkLst>
        </pc:spChg>
        <pc:grpChg chg="add del mod">
          <ac:chgData name="Paul Trouth" userId="S::paul.trouth@helcom.fi::64909269-ed2d-4f73-8ade-f55eaf59e762" providerId="AD" clId="Web-{DB84B4F7-7704-B96C-C4BD-2E8511E01A1A}" dt="2024-12-05T10:04:15.547" v="27" actId="1076"/>
          <ac:grpSpMkLst>
            <pc:docMk/>
            <pc:sldMk cId="3969571156" sldId="521"/>
            <ac:grpSpMk id="93" creationId="{34E5A10E-4910-BDF1-16D0-6B26444B1E79}"/>
          </ac:grpSpMkLst>
        </pc:grpChg>
      </pc:sldChg>
    </pc:docChg>
  </pc:docChgLst>
  <pc:docChgLst>
    <pc:chgData name="Paul Trouth" userId="S::paul.trouth@helcom.fi::64909269-ed2d-4f73-8ade-f55eaf59e762" providerId="AD" clId="Web-{3767B013-5372-B2C8-E127-04FBA2E4A53C}"/>
    <pc:docChg chg="modSld">
      <pc:chgData name="Paul Trouth" userId="S::paul.trouth@helcom.fi::64909269-ed2d-4f73-8ade-f55eaf59e762" providerId="AD" clId="Web-{3767B013-5372-B2C8-E127-04FBA2E4A53C}" dt="2024-12-03T07:27:41.041" v="7" actId="20577"/>
      <pc:docMkLst>
        <pc:docMk/>
      </pc:docMkLst>
      <pc:sldChg chg="modSp">
        <pc:chgData name="Paul Trouth" userId="S::paul.trouth@helcom.fi::64909269-ed2d-4f73-8ade-f55eaf59e762" providerId="AD" clId="Web-{3767B013-5372-B2C8-E127-04FBA2E4A53C}" dt="2024-12-03T07:27:41.041" v="7" actId="20577"/>
        <pc:sldMkLst>
          <pc:docMk/>
          <pc:sldMk cId="3738801967" sldId="491"/>
        </pc:sldMkLst>
        <pc:spChg chg="mod">
          <ac:chgData name="Paul Trouth" userId="S::paul.trouth@helcom.fi::64909269-ed2d-4f73-8ade-f55eaf59e762" providerId="AD" clId="Web-{3767B013-5372-B2C8-E127-04FBA2E4A53C}" dt="2024-12-03T07:27:41.041" v="7" actId="20577"/>
          <ac:spMkLst>
            <pc:docMk/>
            <pc:sldMk cId="3738801967" sldId="491"/>
            <ac:spMk id="3" creationId="{00000000-0000-0000-0000-000000000000}"/>
          </ac:spMkLst>
        </pc:spChg>
      </pc:sldChg>
      <pc:sldChg chg="modSp">
        <pc:chgData name="Paul Trouth" userId="S::paul.trouth@helcom.fi::64909269-ed2d-4f73-8ade-f55eaf59e762" providerId="AD" clId="Web-{3767B013-5372-B2C8-E127-04FBA2E4A53C}" dt="2024-12-03T07:24:44.121" v="5" actId="1076"/>
        <pc:sldMkLst>
          <pc:docMk/>
          <pc:sldMk cId="3969571156" sldId="521"/>
        </pc:sldMkLst>
        <pc:spChg chg="mod">
          <ac:chgData name="Paul Trouth" userId="S::paul.trouth@helcom.fi::64909269-ed2d-4f73-8ade-f55eaf59e762" providerId="AD" clId="Web-{3767B013-5372-B2C8-E127-04FBA2E4A53C}" dt="2024-12-03T07:24:35.683" v="3" actId="20577"/>
          <ac:spMkLst>
            <pc:docMk/>
            <pc:sldMk cId="3969571156" sldId="521"/>
            <ac:spMk id="4" creationId="{00000000-0000-0000-0000-000000000000}"/>
          </ac:spMkLst>
        </pc:spChg>
        <pc:spChg chg="mod">
          <ac:chgData name="Paul Trouth" userId="S::paul.trouth@helcom.fi::64909269-ed2d-4f73-8ade-f55eaf59e762" providerId="AD" clId="Web-{3767B013-5372-B2C8-E127-04FBA2E4A53C}" dt="2024-12-03T07:24:44.121" v="5" actId="1076"/>
          <ac:spMkLst>
            <pc:docMk/>
            <pc:sldMk cId="3969571156" sldId="521"/>
            <ac:spMk id="67" creationId="{48B7BE6E-D479-B508-B727-5944DF8DF799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odiversa.eu/engagement/biodivrestore-knowledge-hub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odiversa.eu/engagement/biodivrestore-knowledge-hub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12D76-D687-4093-9743-CA2E069779E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B5C827F9-7B22-4F71-8913-B67B61799A4E}">
      <dgm:prSet phldrT="[Text]"/>
      <dgm:spPr/>
      <dgm:t>
        <a:bodyPr/>
        <a:lstStyle/>
        <a:p>
          <a:r>
            <a:rPr lang="en-IE" b="0"/>
            <a:t>20% of EU land and sea by 2030</a:t>
          </a:r>
        </a:p>
        <a:p>
          <a:br>
            <a:rPr lang="en-IE" b="0"/>
          </a:br>
          <a:r>
            <a:rPr lang="en-IE" b="0"/>
            <a:t>All ecosystems in need of restoration by 2050</a:t>
          </a:r>
        </a:p>
      </dgm:t>
    </dgm:pt>
    <dgm:pt modelId="{A5631E41-2C54-4694-9667-970E035ADBA2}" type="parTrans" cxnId="{B73D8266-4803-4719-AEA6-33728961B0DB}">
      <dgm:prSet/>
      <dgm:spPr/>
      <dgm:t>
        <a:bodyPr/>
        <a:lstStyle/>
        <a:p>
          <a:endParaRPr lang="en-IE"/>
        </a:p>
      </dgm:t>
    </dgm:pt>
    <dgm:pt modelId="{BADAF847-9891-4D08-8726-6E99BA1DAD0C}" type="sibTrans" cxnId="{B73D8266-4803-4719-AEA6-33728961B0DB}">
      <dgm:prSet/>
      <dgm:spPr/>
      <dgm:t>
        <a:bodyPr/>
        <a:lstStyle/>
        <a:p>
          <a:endParaRPr lang="en-IE"/>
        </a:p>
      </dgm:t>
    </dgm:pt>
    <dgm:pt modelId="{5D346462-F16D-48BA-8CAF-D2834D199EEE}">
      <dgm:prSet/>
      <dgm:spPr>
        <a:solidFill>
          <a:schemeClr val="accent2"/>
        </a:solidFill>
      </dgm:spPr>
      <dgm:t>
        <a:bodyPr/>
        <a:lstStyle/>
        <a:p>
          <a:r>
            <a:rPr lang="en-US" b="0"/>
            <a:t>Recovery of ecosystems</a:t>
          </a:r>
          <a:endParaRPr lang="en-IE" b="0"/>
        </a:p>
      </dgm:t>
    </dgm:pt>
    <dgm:pt modelId="{0518F6CC-F730-4AA0-B869-2D2784CCB1CA}" type="parTrans" cxnId="{66FDC44A-A2AF-4327-846A-73106EE7824D}">
      <dgm:prSet/>
      <dgm:spPr/>
      <dgm:t>
        <a:bodyPr/>
        <a:lstStyle/>
        <a:p>
          <a:endParaRPr lang="en-IE"/>
        </a:p>
      </dgm:t>
    </dgm:pt>
    <dgm:pt modelId="{1CC98E04-5CBD-497D-AFDC-03F2DD309E8E}" type="sibTrans" cxnId="{66FDC44A-A2AF-4327-846A-73106EE7824D}">
      <dgm:prSet/>
      <dgm:spPr/>
      <dgm:t>
        <a:bodyPr/>
        <a:lstStyle/>
        <a:p>
          <a:endParaRPr lang="en-IE"/>
        </a:p>
      </dgm:t>
    </dgm:pt>
    <dgm:pt modelId="{BF7441AB-1360-46F7-80F4-9CDB1B317D32}">
      <dgm:prSet/>
      <dgm:spPr>
        <a:solidFill>
          <a:schemeClr val="accent2"/>
        </a:solidFill>
      </dgm:spPr>
      <dgm:t>
        <a:bodyPr/>
        <a:lstStyle/>
        <a:p>
          <a:r>
            <a:rPr lang="en-US" b="0"/>
            <a:t>Climate action and land degradation neutrality</a:t>
          </a:r>
          <a:endParaRPr lang="en-IE" b="0"/>
        </a:p>
      </dgm:t>
    </dgm:pt>
    <dgm:pt modelId="{914BEEFF-96BA-4DCD-B8B2-FD2AFE996381}" type="parTrans" cxnId="{61B51692-B672-4383-B78C-D5ED6AB95AD9}">
      <dgm:prSet/>
      <dgm:spPr/>
      <dgm:t>
        <a:bodyPr/>
        <a:lstStyle/>
        <a:p>
          <a:endParaRPr lang="en-IE"/>
        </a:p>
      </dgm:t>
    </dgm:pt>
    <dgm:pt modelId="{159FD6B0-7A90-49CA-8306-EC410A15E1C6}" type="sibTrans" cxnId="{61B51692-B672-4383-B78C-D5ED6AB95AD9}">
      <dgm:prSet/>
      <dgm:spPr/>
      <dgm:t>
        <a:bodyPr/>
        <a:lstStyle/>
        <a:p>
          <a:endParaRPr lang="en-IE"/>
        </a:p>
      </dgm:t>
    </dgm:pt>
    <dgm:pt modelId="{A0A1C4D8-4F51-4D68-9CBD-CA8558D5501B}">
      <dgm:prSet/>
      <dgm:spPr>
        <a:solidFill>
          <a:schemeClr val="accent2"/>
        </a:solidFill>
      </dgm:spPr>
      <dgm:t>
        <a:bodyPr/>
        <a:lstStyle/>
        <a:p>
          <a:r>
            <a:rPr lang="en-US" b="0"/>
            <a:t>Enhancing food security</a:t>
          </a:r>
          <a:endParaRPr lang="en-IE" b="0"/>
        </a:p>
      </dgm:t>
    </dgm:pt>
    <dgm:pt modelId="{5F263ABB-EC79-49A0-AECA-579A60285468}" type="parTrans" cxnId="{3AE157A4-481E-4084-A0C9-4451E8DFAC24}">
      <dgm:prSet/>
      <dgm:spPr/>
      <dgm:t>
        <a:bodyPr/>
        <a:lstStyle/>
        <a:p>
          <a:endParaRPr lang="en-IE"/>
        </a:p>
      </dgm:t>
    </dgm:pt>
    <dgm:pt modelId="{C4DAF9B1-E979-4BA3-B2E7-CB63E7222F34}" type="sibTrans" cxnId="{3AE157A4-481E-4084-A0C9-4451E8DFAC24}">
      <dgm:prSet/>
      <dgm:spPr/>
      <dgm:t>
        <a:bodyPr/>
        <a:lstStyle/>
        <a:p>
          <a:endParaRPr lang="en-IE"/>
        </a:p>
      </dgm:t>
    </dgm:pt>
    <dgm:pt modelId="{E06DB3B6-64DE-4DB6-903F-06E969D57C93}">
      <dgm:prSet/>
      <dgm:spPr>
        <a:solidFill>
          <a:schemeClr val="accent2"/>
        </a:solidFill>
      </dgm:spPr>
      <dgm:t>
        <a:bodyPr/>
        <a:lstStyle/>
        <a:p>
          <a:r>
            <a:rPr lang="en-US" b="0"/>
            <a:t>EU international commitments</a:t>
          </a:r>
          <a:endParaRPr lang="en-IE" b="0"/>
        </a:p>
      </dgm:t>
    </dgm:pt>
    <dgm:pt modelId="{63740456-A15F-44D8-A93A-911B5E187153}" type="parTrans" cxnId="{D0BB5750-85E2-45E7-AB66-18000C08AAC3}">
      <dgm:prSet/>
      <dgm:spPr/>
      <dgm:t>
        <a:bodyPr/>
        <a:lstStyle/>
        <a:p>
          <a:endParaRPr lang="en-IE"/>
        </a:p>
      </dgm:t>
    </dgm:pt>
    <dgm:pt modelId="{B9B13684-CB71-40CB-808C-EFB5279122E1}" type="sibTrans" cxnId="{D0BB5750-85E2-45E7-AB66-18000C08AAC3}">
      <dgm:prSet/>
      <dgm:spPr/>
      <dgm:t>
        <a:bodyPr/>
        <a:lstStyle/>
        <a:p>
          <a:endParaRPr lang="en-IE"/>
        </a:p>
      </dgm:t>
    </dgm:pt>
    <dgm:pt modelId="{A531D324-D58E-4311-927F-30BDB6AA3AFD}" type="pres">
      <dgm:prSet presAssocID="{31112D76-D687-4093-9743-CA2E069779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DDE74C-E818-4CC9-BB50-F9800D6AA6AA}" type="pres">
      <dgm:prSet presAssocID="{B5C827F9-7B22-4F71-8913-B67B61799A4E}" presName="root1" presStyleCnt="0"/>
      <dgm:spPr/>
    </dgm:pt>
    <dgm:pt modelId="{5795CF47-4EED-438B-9DEE-98273FD8625D}" type="pres">
      <dgm:prSet presAssocID="{B5C827F9-7B22-4F71-8913-B67B61799A4E}" presName="LevelOneTextNode" presStyleLbl="node0" presStyleIdx="0" presStyleCnt="1" custScaleY="234791">
        <dgm:presLayoutVars>
          <dgm:chPref val="3"/>
        </dgm:presLayoutVars>
      </dgm:prSet>
      <dgm:spPr/>
    </dgm:pt>
    <dgm:pt modelId="{8ECE4DD1-B3D4-4492-8D3E-2A05E247F59C}" type="pres">
      <dgm:prSet presAssocID="{B5C827F9-7B22-4F71-8913-B67B61799A4E}" presName="level2hierChild" presStyleCnt="0"/>
      <dgm:spPr/>
    </dgm:pt>
    <dgm:pt modelId="{B6A75BE7-4152-4686-896B-D435FCD695FF}" type="pres">
      <dgm:prSet presAssocID="{0518F6CC-F730-4AA0-B869-2D2784CCB1CA}" presName="conn2-1" presStyleLbl="parChTrans1D2" presStyleIdx="0" presStyleCnt="4"/>
      <dgm:spPr/>
    </dgm:pt>
    <dgm:pt modelId="{10FE6E74-369F-456F-89BA-7BC2D743349E}" type="pres">
      <dgm:prSet presAssocID="{0518F6CC-F730-4AA0-B869-2D2784CCB1CA}" presName="connTx" presStyleLbl="parChTrans1D2" presStyleIdx="0" presStyleCnt="4"/>
      <dgm:spPr/>
    </dgm:pt>
    <dgm:pt modelId="{54252E70-BA9D-4FA8-9138-CA5BDF48F609}" type="pres">
      <dgm:prSet presAssocID="{5D346462-F16D-48BA-8CAF-D2834D199EEE}" presName="root2" presStyleCnt="0"/>
      <dgm:spPr/>
    </dgm:pt>
    <dgm:pt modelId="{6EFE9541-ED2C-4A02-9148-CC6F14E67342}" type="pres">
      <dgm:prSet presAssocID="{5D346462-F16D-48BA-8CAF-D2834D199EEE}" presName="LevelTwoTextNode" presStyleLbl="node2" presStyleIdx="0" presStyleCnt="4">
        <dgm:presLayoutVars>
          <dgm:chPref val="3"/>
        </dgm:presLayoutVars>
      </dgm:prSet>
      <dgm:spPr/>
    </dgm:pt>
    <dgm:pt modelId="{561BEE61-6E9F-42CC-8C49-A997AF0AFCCD}" type="pres">
      <dgm:prSet presAssocID="{5D346462-F16D-48BA-8CAF-D2834D199EEE}" presName="level3hierChild" presStyleCnt="0"/>
      <dgm:spPr/>
    </dgm:pt>
    <dgm:pt modelId="{BDD2A294-0EE1-4060-86DA-9ADAF5C05771}" type="pres">
      <dgm:prSet presAssocID="{914BEEFF-96BA-4DCD-B8B2-FD2AFE996381}" presName="conn2-1" presStyleLbl="parChTrans1D2" presStyleIdx="1" presStyleCnt="4"/>
      <dgm:spPr/>
    </dgm:pt>
    <dgm:pt modelId="{E6DBE924-D17A-4119-8EB6-28AD5FCE6B69}" type="pres">
      <dgm:prSet presAssocID="{914BEEFF-96BA-4DCD-B8B2-FD2AFE996381}" presName="connTx" presStyleLbl="parChTrans1D2" presStyleIdx="1" presStyleCnt="4"/>
      <dgm:spPr/>
    </dgm:pt>
    <dgm:pt modelId="{C189F42A-16C1-4D33-BEDC-3BE18BBD56A8}" type="pres">
      <dgm:prSet presAssocID="{BF7441AB-1360-46F7-80F4-9CDB1B317D32}" presName="root2" presStyleCnt="0"/>
      <dgm:spPr/>
    </dgm:pt>
    <dgm:pt modelId="{BC05C352-5425-48F4-ADC1-DA670AA0249B}" type="pres">
      <dgm:prSet presAssocID="{BF7441AB-1360-46F7-80F4-9CDB1B317D32}" presName="LevelTwoTextNode" presStyleLbl="node2" presStyleIdx="1" presStyleCnt="4">
        <dgm:presLayoutVars>
          <dgm:chPref val="3"/>
        </dgm:presLayoutVars>
      </dgm:prSet>
      <dgm:spPr/>
    </dgm:pt>
    <dgm:pt modelId="{4AE5D15D-3724-4C4F-BDE7-C68B664C6E43}" type="pres">
      <dgm:prSet presAssocID="{BF7441AB-1360-46F7-80F4-9CDB1B317D32}" presName="level3hierChild" presStyleCnt="0"/>
      <dgm:spPr/>
    </dgm:pt>
    <dgm:pt modelId="{697A2818-6B05-427E-BA4B-88F2F3521619}" type="pres">
      <dgm:prSet presAssocID="{5F263ABB-EC79-49A0-AECA-579A60285468}" presName="conn2-1" presStyleLbl="parChTrans1D2" presStyleIdx="2" presStyleCnt="4"/>
      <dgm:spPr/>
    </dgm:pt>
    <dgm:pt modelId="{3937EBC8-D540-4C20-A73C-052BA7935ED7}" type="pres">
      <dgm:prSet presAssocID="{5F263ABB-EC79-49A0-AECA-579A60285468}" presName="connTx" presStyleLbl="parChTrans1D2" presStyleIdx="2" presStyleCnt="4"/>
      <dgm:spPr/>
    </dgm:pt>
    <dgm:pt modelId="{13035A7A-0F79-4866-B042-8232D4473AAB}" type="pres">
      <dgm:prSet presAssocID="{A0A1C4D8-4F51-4D68-9CBD-CA8558D5501B}" presName="root2" presStyleCnt="0"/>
      <dgm:spPr/>
    </dgm:pt>
    <dgm:pt modelId="{E5E2351C-4903-40ED-A7E3-0E68E57E558F}" type="pres">
      <dgm:prSet presAssocID="{A0A1C4D8-4F51-4D68-9CBD-CA8558D5501B}" presName="LevelTwoTextNode" presStyleLbl="node2" presStyleIdx="2" presStyleCnt="4">
        <dgm:presLayoutVars>
          <dgm:chPref val="3"/>
        </dgm:presLayoutVars>
      </dgm:prSet>
      <dgm:spPr/>
    </dgm:pt>
    <dgm:pt modelId="{EC2F5467-BA21-4445-9A7C-1270DC5BA398}" type="pres">
      <dgm:prSet presAssocID="{A0A1C4D8-4F51-4D68-9CBD-CA8558D5501B}" presName="level3hierChild" presStyleCnt="0"/>
      <dgm:spPr/>
    </dgm:pt>
    <dgm:pt modelId="{2539AB6B-DB40-4838-A2D9-5BAD07F4C21B}" type="pres">
      <dgm:prSet presAssocID="{63740456-A15F-44D8-A93A-911B5E187153}" presName="conn2-1" presStyleLbl="parChTrans1D2" presStyleIdx="3" presStyleCnt="4"/>
      <dgm:spPr/>
    </dgm:pt>
    <dgm:pt modelId="{CCDCDC83-F16D-4D52-9662-576FBAF356CE}" type="pres">
      <dgm:prSet presAssocID="{63740456-A15F-44D8-A93A-911B5E187153}" presName="connTx" presStyleLbl="parChTrans1D2" presStyleIdx="3" presStyleCnt="4"/>
      <dgm:spPr/>
    </dgm:pt>
    <dgm:pt modelId="{F8FED382-C878-4ED7-8A30-B207BA25D7A8}" type="pres">
      <dgm:prSet presAssocID="{E06DB3B6-64DE-4DB6-903F-06E969D57C93}" presName="root2" presStyleCnt="0"/>
      <dgm:spPr/>
    </dgm:pt>
    <dgm:pt modelId="{23759FF3-DE65-4B10-AF6A-8ABD2E63468F}" type="pres">
      <dgm:prSet presAssocID="{E06DB3B6-64DE-4DB6-903F-06E969D57C93}" presName="LevelTwoTextNode" presStyleLbl="node2" presStyleIdx="3" presStyleCnt="4">
        <dgm:presLayoutVars>
          <dgm:chPref val="3"/>
        </dgm:presLayoutVars>
      </dgm:prSet>
      <dgm:spPr/>
    </dgm:pt>
    <dgm:pt modelId="{8D2B6A34-EC82-4C77-B0B3-883C572B6FBD}" type="pres">
      <dgm:prSet presAssocID="{E06DB3B6-64DE-4DB6-903F-06E969D57C93}" presName="level3hierChild" presStyleCnt="0"/>
      <dgm:spPr/>
    </dgm:pt>
  </dgm:ptLst>
  <dgm:cxnLst>
    <dgm:cxn modelId="{F9627911-DCB7-47D8-8254-342581A1EA00}" type="presOf" srcId="{914BEEFF-96BA-4DCD-B8B2-FD2AFE996381}" destId="{E6DBE924-D17A-4119-8EB6-28AD5FCE6B69}" srcOrd="1" destOrd="0" presId="urn:microsoft.com/office/officeart/2005/8/layout/hierarchy2"/>
    <dgm:cxn modelId="{BDD98C2A-D6E1-42D1-9FE0-1CE93CB062C8}" type="presOf" srcId="{B5C827F9-7B22-4F71-8913-B67B61799A4E}" destId="{5795CF47-4EED-438B-9DEE-98273FD8625D}" srcOrd="0" destOrd="0" presId="urn:microsoft.com/office/officeart/2005/8/layout/hierarchy2"/>
    <dgm:cxn modelId="{B73D8266-4803-4719-AEA6-33728961B0DB}" srcId="{31112D76-D687-4093-9743-CA2E069779ED}" destId="{B5C827F9-7B22-4F71-8913-B67B61799A4E}" srcOrd="0" destOrd="0" parTransId="{A5631E41-2C54-4694-9667-970E035ADBA2}" sibTransId="{BADAF847-9891-4D08-8726-6E99BA1DAD0C}"/>
    <dgm:cxn modelId="{66FDC44A-A2AF-4327-846A-73106EE7824D}" srcId="{B5C827F9-7B22-4F71-8913-B67B61799A4E}" destId="{5D346462-F16D-48BA-8CAF-D2834D199EEE}" srcOrd="0" destOrd="0" parTransId="{0518F6CC-F730-4AA0-B869-2D2784CCB1CA}" sibTransId="{1CC98E04-5CBD-497D-AFDC-03F2DD309E8E}"/>
    <dgm:cxn modelId="{CDB1D76C-4E24-4807-8C60-A198764E1652}" type="presOf" srcId="{E06DB3B6-64DE-4DB6-903F-06E969D57C93}" destId="{23759FF3-DE65-4B10-AF6A-8ABD2E63468F}" srcOrd="0" destOrd="0" presId="urn:microsoft.com/office/officeart/2005/8/layout/hierarchy2"/>
    <dgm:cxn modelId="{C7A5E54C-BC1D-4EAA-8F6C-55CA19DA8CFB}" type="presOf" srcId="{914BEEFF-96BA-4DCD-B8B2-FD2AFE996381}" destId="{BDD2A294-0EE1-4060-86DA-9ADAF5C05771}" srcOrd="0" destOrd="0" presId="urn:microsoft.com/office/officeart/2005/8/layout/hierarchy2"/>
    <dgm:cxn modelId="{62F7C06F-F76A-41FE-99FF-2905771569D2}" type="presOf" srcId="{63740456-A15F-44D8-A93A-911B5E187153}" destId="{2539AB6B-DB40-4838-A2D9-5BAD07F4C21B}" srcOrd="0" destOrd="0" presId="urn:microsoft.com/office/officeart/2005/8/layout/hierarchy2"/>
    <dgm:cxn modelId="{D0BB5750-85E2-45E7-AB66-18000C08AAC3}" srcId="{B5C827F9-7B22-4F71-8913-B67B61799A4E}" destId="{E06DB3B6-64DE-4DB6-903F-06E969D57C93}" srcOrd="3" destOrd="0" parTransId="{63740456-A15F-44D8-A93A-911B5E187153}" sibTransId="{B9B13684-CB71-40CB-808C-EFB5279122E1}"/>
    <dgm:cxn modelId="{8B7EB370-3181-4CA0-AFAE-EC3DC94EF89D}" type="presOf" srcId="{5F263ABB-EC79-49A0-AECA-579A60285468}" destId="{3937EBC8-D540-4C20-A73C-052BA7935ED7}" srcOrd="1" destOrd="0" presId="urn:microsoft.com/office/officeart/2005/8/layout/hierarchy2"/>
    <dgm:cxn modelId="{62F4FD5A-B983-49BF-8213-ADD429AFDBAD}" type="presOf" srcId="{5D346462-F16D-48BA-8CAF-D2834D199EEE}" destId="{6EFE9541-ED2C-4A02-9148-CC6F14E67342}" srcOrd="0" destOrd="0" presId="urn:microsoft.com/office/officeart/2005/8/layout/hierarchy2"/>
    <dgm:cxn modelId="{E025FF8F-4657-441E-A1E0-E27EBBDB0E6E}" type="presOf" srcId="{A0A1C4D8-4F51-4D68-9CBD-CA8558D5501B}" destId="{E5E2351C-4903-40ED-A7E3-0E68E57E558F}" srcOrd="0" destOrd="0" presId="urn:microsoft.com/office/officeart/2005/8/layout/hierarchy2"/>
    <dgm:cxn modelId="{61B51692-B672-4383-B78C-D5ED6AB95AD9}" srcId="{B5C827F9-7B22-4F71-8913-B67B61799A4E}" destId="{BF7441AB-1360-46F7-80F4-9CDB1B317D32}" srcOrd="1" destOrd="0" parTransId="{914BEEFF-96BA-4DCD-B8B2-FD2AFE996381}" sibTransId="{159FD6B0-7A90-49CA-8306-EC410A15E1C6}"/>
    <dgm:cxn modelId="{3AE157A4-481E-4084-A0C9-4451E8DFAC24}" srcId="{B5C827F9-7B22-4F71-8913-B67B61799A4E}" destId="{A0A1C4D8-4F51-4D68-9CBD-CA8558D5501B}" srcOrd="2" destOrd="0" parTransId="{5F263ABB-EC79-49A0-AECA-579A60285468}" sibTransId="{C4DAF9B1-E979-4BA3-B2E7-CB63E7222F34}"/>
    <dgm:cxn modelId="{9F432FAD-33DF-45C2-A02A-9DE91A5B00EB}" type="presOf" srcId="{0518F6CC-F730-4AA0-B869-2D2784CCB1CA}" destId="{10FE6E74-369F-456F-89BA-7BC2D743349E}" srcOrd="1" destOrd="0" presId="urn:microsoft.com/office/officeart/2005/8/layout/hierarchy2"/>
    <dgm:cxn modelId="{D3A133AF-5965-4C1C-9094-DA398B652521}" type="presOf" srcId="{31112D76-D687-4093-9743-CA2E069779ED}" destId="{A531D324-D58E-4311-927F-30BDB6AA3AFD}" srcOrd="0" destOrd="0" presId="urn:microsoft.com/office/officeart/2005/8/layout/hierarchy2"/>
    <dgm:cxn modelId="{D7CD36D4-D58A-47E9-B9F3-3E364B57C6AF}" type="presOf" srcId="{63740456-A15F-44D8-A93A-911B5E187153}" destId="{CCDCDC83-F16D-4D52-9662-576FBAF356CE}" srcOrd="1" destOrd="0" presId="urn:microsoft.com/office/officeart/2005/8/layout/hierarchy2"/>
    <dgm:cxn modelId="{8DF891EE-B709-4378-8F73-501DC1E83BAF}" type="presOf" srcId="{0518F6CC-F730-4AA0-B869-2D2784CCB1CA}" destId="{B6A75BE7-4152-4686-896B-D435FCD695FF}" srcOrd="0" destOrd="0" presId="urn:microsoft.com/office/officeart/2005/8/layout/hierarchy2"/>
    <dgm:cxn modelId="{D911ECEE-879A-4953-AA23-B368F0B6E6DC}" type="presOf" srcId="{5F263ABB-EC79-49A0-AECA-579A60285468}" destId="{697A2818-6B05-427E-BA4B-88F2F3521619}" srcOrd="0" destOrd="0" presId="urn:microsoft.com/office/officeart/2005/8/layout/hierarchy2"/>
    <dgm:cxn modelId="{54A6BFFF-09B1-4D06-9134-245681D6C8A8}" type="presOf" srcId="{BF7441AB-1360-46F7-80F4-9CDB1B317D32}" destId="{BC05C352-5425-48F4-ADC1-DA670AA0249B}" srcOrd="0" destOrd="0" presId="urn:microsoft.com/office/officeart/2005/8/layout/hierarchy2"/>
    <dgm:cxn modelId="{7F2A6A12-FCA3-4485-8E55-A05059CE48E6}" type="presParOf" srcId="{A531D324-D58E-4311-927F-30BDB6AA3AFD}" destId="{88DDE74C-E818-4CC9-BB50-F9800D6AA6AA}" srcOrd="0" destOrd="0" presId="urn:microsoft.com/office/officeart/2005/8/layout/hierarchy2"/>
    <dgm:cxn modelId="{0894D594-4DFB-42FD-80FB-DE9C8233227B}" type="presParOf" srcId="{88DDE74C-E818-4CC9-BB50-F9800D6AA6AA}" destId="{5795CF47-4EED-438B-9DEE-98273FD8625D}" srcOrd="0" destOrd="0" presId="urn:microsoft.com/office/officeart/2005/8/layout/hierarchy2"/>
    <dgm:cxn modelId="{E010F844-E990-49C6-99C3-8F62891196C6}" type="presParOf" srcId="{88DDE74C-E818-4CC9-BB50-F9800D6AA6AA}" destId="{8ECE4DD1-B3D4-4492-8D3E-2A05E247F59C}" srcOrd="1" destOrd="0" presId="urn:microsoft.com/office/officeart/2005/8/layout/hierarchy2"/>
    <dgm:cxn modelId="{288E7FB2-7454-4FB8-8475-CA6910755D97}" type="presParOf" srcId="{8ECE4DD1-B3D4-4492-8D3E-2A05E247F59C}" destId="{B6A75BE7-4152-4686-896B-D435FCD695FF}" srcOrd="0" destOrd="0" presId="urn:microsoft.com/office/officeart/2005/8/layout/hierarchy2"/>
    <dgm:cxn modelId="{0A82112B-1179-4F51-A73A-83446865029B}" type="presParOf" srcId="{B6A75BE7-4152-4686-896B-D435FCD695FF}" destId="{10FE6E74-369F-456F-89BA-7BC2D743349E}" srcOrd="0" destOrd="0" presId="urn:microsoft.com/office/officeart/2005/8/layout/hierarchy2"/>
    <dgm:cxn modelId="{4970519D-BCF1-4387-AB32-06FFAD4D4362}" type="presParOf" srcId="{8ECE4DD1-B3D4-4492-8D3E-2A05E247F59C}" destId="{54252E70-BA9D-4FA8-9138-CA5BDF48F609}" srcOrd="1" destOrd="0" presId="urn:microsoft.com/office/officeart/2005/8/layout/hierarchy2"/>
    <dgm:cxn modelId="{31000C94-77A7-4C7A-9612-A46F4CDAE7C4}" type="presParOf" srcId="{54252E70-BA9D-4FA8-9138-CA5BDF48F609}" destId="{6EFE9541-ED2C-4A02-9148-CC6F14E67342}" srcOrd="0" destOrd="0" presId="urn:microsoft.com/office/officeart/2005/8/layout/hierarchy2"/>
    <dgm:cxn modelId="{F20DB15F-FFAB-4020-8A31-1E1322E3DEFE}" type="presParOf" srcId="{54252E70-BA9D-4FA8-9138-CA5BDF48F609}" destId="{561BEE61-6E9F-42CC-8C49-A997AF0AFCCD}" srcOrd="1" destOrd="0" presId="urn:microsoft.com/office/officeart/2005/8/layout/hierarchy2"/>
    <dgm:cxn modelId="{7FC8C1AE-0C74-4F4F-B4CC-FE25E8688B71}" type="presParOf" srcId="{8ECE4DD1-B3D4-4492-8D3E-2A05E247F59C}" destId="{BDD2A294-0EE1-4060-86DA-9ADAF5C05771}" srcOrd="2" destOrd="0" presId="urn:microsoft.com/office/officeart/2005/8/layout/hierarchy2"/>
    <dgm:cxn modelId="{623EFA3B-B4CD-4E79-9D19-21A260D3A428}" type="presParOf" srcId="{BDD2A294-0EE1-4060-86DA-9ADAF5C05771}" destId="{E6DBE924-D17A-4119-8EB6-28AD5FCE6B69}" srcOrd="0" destOrd="0" presId="urn:microsoft.com/office/officeart/2005/8/layout/hierarchy2"/>
    <dgm:cxn modelId="{ED007996-B094-447E-AF1B-8A21DF68FE11}" type="presParOf" srcId="{8ECE4DD1-B3D4-4492-8D3E-2A05E247F59C}" destId="{C189F42A-16C1-4D33-BEDC-3BE18BBD56A8}" srcOrd="3" destOrd="0" presId="urn:microsoft.com/office/officeart/2005/8/layout/hierarchy2"/>
    <dgm:cxn modelId="{1E98DC81-3942-4986-9B63-985B671B8D37}" type="presParOf" srcId="{C189F42A-16C1-4D33-BEDC-3BE18BBD56A8}" destId="{BC05C352-5425-48F4-ADC1-DA670AA0249B}" srcOrd="0" destOrd="0" presId="urn:microsoft.com/office/officeart/2005/8/layout/hierarchy2"/>
    <dgm:cxn modelId="{176D1A3A-80E6-41A8-A3A0-14DE827C7236}" type="presParOf" srcId="{C189F42A-16C1-4D33-BEDC-3BE18BBD56A8}" destId="{4AE5D15D-3724-4C4F-BDE7-C68B664C6E43}" srcOrd="1" destOrd="0" presId="urn:microsoft.com/office/officeart/2005/8/layout/hierarchy2"/>
    <dgm:cxn modelId="{2C58F0F6-7368-4849-8FDF-E5C92D71D565}" type="presParOf" srcId="{8ECE4DD1-B3D4-4492-8D3E-2A05E247F59C}" destId="{697A2818-6B05-427E-BA4B-88F2F3521619}" srcOrd="4" destOrd="0" presId="urn:microsoft.com/office/officeart/2005/8/layout/hierarchy2"/>
    <dgm:cxn modelId="{FBEE018A-BAAE-4DE4-A5F1-1BA2F2AEE1E3}" type="presParOf" srcId="{697A2818-6B05-427E-BA4B-88F2F3521619}" destId="{3937EBC8-D540-4C20-A73C-052BA7935ED7}" srcOrd="0" destOrd="0" presId="urn:microsoft.com/office/officeart/2005/8/layout/hierarchy2"/>
    <dgm:cxn modelId="{1CEEC054-068F-40F4-8038-072EF700E570}" type="presParOf" srcId="{8ECE4DD1-B3D4-4492-8D3E-2A05E247F59C}" destId="{13035A7A-0F79-4866-B042-8232D4473AAB}" srcOrd="5" destOrd="0" presId="urn:microsoft.com/office/officeart/2005/8/layout/hierarchy2"/>
    <dgm:cxn modelId="{0CDB435D-013A-49C2-8B72-57C522D67D73}" type="presParOf" srcId="{13035A7A-0F79-4866-B042-8232D4473AAB}" destId="{E5E2351C-4903-40ED-A7E3-0E68E57E558F}" srcOrd="0" destOrd="0" presId="urn:microsoft.com/office/officeart/2005/8/layout/hierarchy2"/>
    <dgm:cxn modelId="{EB5D43B5-EF43-4232-8F5D-80D234C53D10}" type="presParOf" srcId="{13035A7A-0F79-4866-B042-8232D4473AAB}" destId="{EC2F5467-BA21-4445-9A7C-1270DC5BA398}" srcOrd="1" destOrd="0" presId="urn:microsoft.com/office/officeart/2005/8/layout/hierarchy2"/>
    <dgm:cxn modelId="{AA3CA2C3-84CD-4423-BE3B-CA1D4D7A89DC}" type="presParOf" srcId="{8ECE4DD1-B3D4-4492-8D3E-2A05E247F59C}" destId="{2539AB6B-DB40-4838-A2D9-5BAD07F4C21B}" srcOrd="6" destOrd="0" presId="urn:microsoft.com/office/officeart/2005/8/layout/hierarchy2"/>
    <dgm:cxn modelId="{813B17B3-5C16-495D-916F-28651D8B3B1F}" type="presParOf" srcId="{2539AB6B-DB40-4838-A2D9-5BAD07F4C21B}" destId="{CCDCDC83-F16D-4D52-9662-576FBAF356CE}" srcOrd="0" destOrd="0" presId="urn:microsoft.com/office/officeart/2005/8/layout/hierarchy2"/>
    <dgm:cxn modelId="{0EC45B3E-4FF9-4E40-887C-A0550E397A0C}" type="presParOf" srcId="{8ECE4DD1-B3D4-4492-8D3E-2A05E247F59C}" destId="{F8FED382-C878-4ED7-8A30-B207BA25D7A8}" srcOrd="7" destOrd="0" presId="urn:microsoft.com/office/officeart/2005/8/layout/hierarchy2"/>
    <dgm:cxn modelId="{EE881EAF-394F-4548-8C4E-BFEFCC0B4A89}" type="presParOf" srcId="{F8FED382-C878-4ED7-8A30-B207BA25D7A8}" destId="{23759FF3-DE65-4B10-AF6A-8ABD2E63468F}" srcOrd="0" destOrd="0" presId="urn:microsoft.com/office/officeart/2005/8/layout/hierarchy2"/>
    <dgm:cxn modelId="{5F4559FA-88A7-42EC-B963-D4CCF4D40D51}" type="presParOf" srcId="{F8FED382-C878-4ED7-8A30-B207BA25D7A8}" destId="{8D2B6A34-EC82-4C77-B0B3-883C572B6F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D99CD-69E4-43B2-A2A7-A395A74EFFC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IE"/>
        </a:p>
      </dgm:t>
    </dgm:pt>
    <dgm:pt modelId="{1FFE13F9-74ED-4CA4-AF32-81BD3514A35B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noProof="0" dirty="0"/>
            <a:t>Restoration of coastal (Art 4., Annex I) and marine seabed habitats (Art. 5, Annex II)</a:t>
          </a:r>
        </a:p>
      </dgm:t>
    </dgm:pt>
    <dgm:pt modelId="{E8166E75-3829-47DC-8F4C-565900B1F76C}" type="parTrans" cxnId="{41934516-43C7-4724-92A4-B33BD69CAE23}">
      <dgm:prSet/>
      <dgm:spPr/>
      <dgm:t>
        <a:bodyPr/>
        <a:lstStyle/>
        <a:p>
          <a:endParaRPr lang="en-IE"/>
        </a:p>
      </dgm:t>
    </dgm:pt>
    <dgm:pt modelId="{8CA35113-1B18-4DF3-8798-ED26B5BA67F8}" type="sibTrans" cxnId="{41934516-43C7-4724-92A4-B33BD69CAE23}">
      <dgm:prSet/>
      <dgm:spPr/>
      <dgm:t>
        <a:bodyPr/>
        <a:lstStyle/>
        <a:p>
          <a:endParaRPr lang="en-IE"/>
        </a:p>
      </dgm:t>
    </dgm:pt>
    <dgm:pt modelId="{5E329DF2-EE0C-4FB0-87B1-CACD8F71233E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noProof="0" dirty="0"/>
            <a:t>Use of tools from the common fisheries policy </a:t>
          </a:r>
        </a:p>
      </dgm:t>
    </dgm:pt>
    <dgm:pt modelId="{B7ACE63E-B893-4473-8D8A-0591CD17F073}" type="parTrans" cxnId="{F6D7B06A-1CD0-4DD6-B225-FB72FFC881AF}">
      <dgm:prSet/>
      <dgm:spPr/>
      <dgm:t>
        <a:bodyPr/>
        <a:lstStyle/>
        <a:p>
          <a:endParaRPr lang="en-IE"/>
        </a:p>
      </dgm:t>
    </dgm:pt>
    <dgm:pt modelId="{6BCF0502-CE0B-4836-891F-8AC98874F8DA}" type="sibTrans" cxnId="{F6D7B06A-1CD0-4DD6-B225-FB72FFC881AF}">
      <dgm:prSet/>
      <dgm:spPr/>
      <dgm:t>
        <a:bodyPr/>
        <a:lstStyle/>
        <a:p>
          <a:endParaRPr lang="en-IE"/>
        </a:p>
      </dgm:t>
    </dgm:pt>
    <dgm:pt modelId="{8AA7DA18-CF8C-4CB7-A55B-B21F469046CB}">
      <dgm:prSet/>
      <dgm:spPr/>
      <dgm:t>
        <a:bodyPr/>
        <a:lstStyle/>
        <a:p>
          <a:r>
            <a:rPr lang="en-IE" noProof="0" dirty="0"/>
            <a:t>Submission of joint recommendations - 18 months before deadline for targets</a:t>
          </a:r>
        </a:p>
      </dgm:t>
    </dgm:pt>
    <dgm:pt modelId="{97893AC6-6D33-490F-8697-CE593CA99586}" type="parTrans" cxnId="{8A236286-870F-470E-A63C-C7EC6890FD88}">
      <dgm:prSet/>
      <dgm:spPr/>
      <dgm:t>
        <a:bodyPr/>
        <a:lstStyle/>
        <a:p>
          <a:endParaRPr lang="en-IE"/>
        </a:p>
      </dgm:t>
    </dgm:pt>
    <dgm:pt modelId="{F5EFF173-57D3-4976-AC10-B7C251891B63}" type="sibTrans" cxnId="{8A236286-870F-470E-A63C-C7EC6890FD88}">
      <dgm:prSet/>
      <dgm:spPr/>
      <dgm:t>
        <a:bodyPr/>
        <a:lstStyle/>
        <a:p>
          <a:endParaRPr lang="en-IE"/>
        </a:p>
      </dgm:t>
    </dgm:pt>
    <dgm:pt modelId="{ABE6D9B7-608F-4762-8778-3DCACD7F0184}">
      <dgm:prSet/>
      <dgm:spPr/>
      <dgm:t>
        <a:bodyPr/>
        <a:lstStyle/>
        <a:p>
          <a:r>
            <a:rPr lang="en-IE" noProof="0">
              <a:solidFill>
                <a:schemeClr val="tx1"/>
              </a:solidFill>
            </a:rPr>
            <a:t>Annex II Groups 1 to 6: </a:t>
          </a:r>
          <a:r>
            <a:rPr lang="en-IE" b="1" noProof="0">
              <a:solidFill>
                <a:schemeClr val="tx1"/>
              </a:solidFill>
            </a:rPr>
            <a:t>seagrass beds; macroalgal forests; shellfish beds; maerl beds; coral, sponge and coralligeneous beds; vents and seeps</a:t>
          </a:r>
          <a:endParaRPr lang="en-IE" b="1" noProof="0" dirty="0">
            <a:solidFill>
              <a:schemeClr val="tx1"/>
            </a:solidFill>
          </a:endParaRPr>
        </a:p>
      </dgm:t>
    </dgm:pt>
    <dgm:pt modelId="{A072840B-ABC6-4D72-AA66-1529FDBE2A7E}" type="parTrans" cxnId="{7F2DAD6F-BA8A-45C3-BF53-CF8E3B1EA679}">
      <dgm:prSet/>
      <dgm:spPr/>
      <dgm:t>
        <a:bodyPr/>
        <a:lstStyle/>
        <a:p>
          <a:endParaRPr lang="en-IE"/>
        </a:p>
      </dgm:t>
    </dgm:pt>
    <dgm:pt modelId="{C13DD979-86E4-4790-8427-DE3A769E0E26}" type="sibTrans" cxnId="{7F2DAD6F-BA8A-45C3-BF53-CF8E3B1EA679}">
      <dgm:prSet/>
      <dgm:spPr/>
      <dgm:t>
        <a:bodyPr/>
        <a:lstStyle/>
        <a:p>
          <a:endParaRPr lang="en-IE"/>
        </a:p>
      </dgm:t>
    </dgm:pt>
    <dgm:pt modelId="{D4547F6E-FEE2-40B5-9BCC-947F992B6788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b="0" noProof="0" dirty="0"/>
            <a:t>Put in place measures to improve to good condition areas not in good condition</a:t>
          </a:r>
          <a:endParaRPr lang="en-IE" noProof="0" dirty="0"/>
        </a:p>
      </dgm:t>
    </dgm:pt>
    <dgm:pt modelId="{DB659793-CF6F-460C-A295-6158F003CF0A}" type="parTrans" cxnId="{51FEB1EB-D9FE-4D37-91CF-83174340CCDA}">
      <dgm:prSet/>
      <dgm:spPr/>
      <dgm:t>
        <a:bodyPr/>
        <a:lstStyle/>
        <a:p>
          <a:endParaRPr lang="en-IE"/>
        </a:p>
      </dgm:t>
    </dgm:pt>
    <dgm:pt modelId="{8BA491A1-FADF-4025-AD7C-C27E8E2DD469}" type="sibTrans" cxnId="{51FEB1EB-D9FE-4D37-91CF-83174340CCDA}">
      <dgm:prSet/>
      <dgm:spPr/>
      <dgm:t>
        <a:bodyPr/>
        <a:lstStyle/>
        <a:p>
          <a:endParaRPr lang="en-IE"/>
        </a:p>
      </dgm:t>
    </dgm:pt>
    <dgm:pt modelId="{0F04D9A7-923D-47E0-A72F-43EC05B485FB}">
      <dgm:prSet/>
      <dgm:spPr/>
      <dgm:t>
        <a:bodyPr/>
        <a:lstStyle/>
        <a:p>
          <a:r>
            <a:rPr lang="en-IE" b="1" noProof="0" dirty="0"/>
            <a:t>2030 – covering at least 30% of total area not in good condition</a:t>
          </a:r>
        </a:p>
      </dgm:t>
    </dgm:pt>
    <dgm:pt modelId="{CAFB556C-0D15-4452-A52A-8111222F0275}" type="parTrans" cxnId="{E49B6996-8FA6-487B-955A-B758E6AD01E5}">
      <dgm:prSet/>
      <dgm:spPr/>
      <dgm:t>
        <a:bodyPr/>
        <a:lstStyle/>
        <a:p>
          <a:endParaRPr lang="en-IE"/>
        </a:p>
      </dgm:t>
    </dgm:pt>
    <dgm:pt modelId="{97F2B828-42C1-405A-B7FC-2DBFD54C9E00}" type="sibTrans" cxnId="{E49B6996-8FA6-487B-955A-B758E6AD01E5}">
      <dgm:prSet/>
      <dgm:spPr/>
      <dgm:t>
        <a:bodyPr/>
        <a:lstStyle/>
        <a:p>
          <a:endParaRPr lang="en-IE"/>
        </a:p>
      </dgm:t>
    </dgm:pt>
    <dgm:pt modelId="{4FAE2BE4-A27F-4432-8C85-3C052DBAD89A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b="0" noProof="0" dirty="0"/>
            <a:t>Re-establishment of habitats to reach their favourable reference area</a:t>
          </a:r>
        </a:p>
      </dgm:t>
    </dgm:pt>
    <dgm:pt modelId="{B66FD66F-6C64-4DE9-8AF3-A2E4131C0574}" type="parTrans" cxnId="{C925E850-4C85-4A43-9188-12D08161A099}">
      <dgm:prSet/>
      <dgm:spPr/>
      <dgm:t>
        <a:bodyPr/>
        <a:lstStyle/>
        <a:p>
          <a:endParaRPr lang="en-IE"/>
        </a:p>
      </dgm:t>
    </dgm:pt>
    <dgm:pt modelId="{F557B3BC-B82A-45EF-B7F3-E39453D92F57}" type="sibTrans" cxnId="{C925E850-4C85-4A43-9188-12D08161A099}">
      <dgm:prSet/>
      <dgm:spPr/>
      <dgm:t>
        <a:bodyPr/>
        <a:lstStyle/>
        <a:p>
          <a:endParaRPr lang="en-IE"/>
        </a:p>
      </dgm:t>
    </dgm:pt>
    <dgm:pt modelId="{8814026A-B99A-47CB-8C88-C26156ADD380}">
      <dgm:prSet/>
      <dgm:spPr/>
      <dgm:t>
        <a:bodyPr/>
        <a:lstStyle/>
        <a:p>
          <a:r>
            <a:rPr lang="en-IE" b="0" noProof="0" dirty="0"/>
            <a:t>2030/2040/2050 – 30%/60%/100% </a:t>
          </a:r>
          <a:r>
            <a:rPr lang="en-IE" b="1" noProof="0" dirty="0"/>
            <a:t>of additional area </a:t>
          </a:r>
          <a:r>
            <a:rPr lang="en-IE" b="0" noProof="0" dirty="0"/>
            <a:t>for each group from 1 to 6</a:t>
          </a:r>
        </a:p>
      </dgm:t>
    </dgm:pt>
    <dgm:pt modelId="{D0FEF549-B6FF-49C9-B76E-43B9295715AB}" type="parTrans" cxnId="{48FC15CE-FC64-4C5B-91AF-ADECAD289F60}">
      <dgm:prSet/>
      <dgm:spPr/>
      <dgm:t>
        <a:bodyPr/>
        <a:lstStyle/>
        <a:p>
          <a:endParaRPr lang="en-IE"/>
        </a:p>
      </dgm:t>
    </dgm:pt>
    <dgm:pt modelId="{D2AD19FD-6A80-4DF5-9B21-9D86F591C49C}" type="sibTrans" cxnId="{48FC15CE-FC64-4C5B-91AF-ADECAD289F60}">
      <dgm:prSet/>
      <dgm:spPr/>
      <dgm:t>
        <a:bodyPr/>
        <a:lstStyle/>
        <a:p>
          <a:endParaRPr lang="en-IE"/>
        </a:p>
      </dgm:t>
    </dgm:pt>
    <dgm:pt modelId="{0E3C65C8-3726-43FB-9B10-6561964CA293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b="0" noProof="0"/>
            <a:t>Restoration of habitats of species</a:t>
          </a:r>
        </a:p>
      </dgm:t>
    </dgm:pt>
    <dgm:pt modelId="{BBF2BE4A-1C1A-4DC5-9E8D-33E397F92151}" type="parTrans" cxnId="{5AE335D6-565E-409F-8C60-ED45277789BD}">
      <dgm:prSet/>
      <dgm:spPr/>
      <dgm:t>
        <a:bodyPr/>
        <a:lstStyle/>
        <a:p>
          <a:endParaRPr lang="en-IE"/>
        </a:p>
      </dgm:t>
    </dgm:pt>
    <dgm:pt modelId="{2C10CDEA-3115-485A-85F2-0173481183E4}" type="sibTrans" cxnId="{5AE335D6-565E-409F-8C60-ED45277789BD}">
      <dgm:prSet/>
      <dgm:spPr/>
      <dgm:t>
        <a:bodyPr/>
        <a:lstStyle/>
        <a:p>
          <a:endParaRPr lang="en-IE"/>
        </a:p>
      </dgm:t>
    </dgm:pt>
    <dgm:pt modelId="{128CC669-1846-40F6-BDFA-299F2F2F7983}">
      <dgm:prSet/>
      <dgm:spPr/>
      <dgm:t>
        <a:bodyPr/>
        <a:lstStyle/>
        <a:p>
          <a:r>
            <a:rPr lang="en-IE" b="0" noProof="0" dirty="0"/>
            <a:t>Quality and quantity of habitat, connectivity</a:t>
          </a:r>
        </a:p>
      </dgm:t>
    </dgm:pt>
    <dgm:pt modelId="{9692301E-2C8F-4F24-88DF-2B4C95319BC5}" type="parTrans" cxnId="{D64CE2B9-4D73-4958-B1B7-9ED255B83BCC}">
      <dgm:prSet/>
      <dgm:spPr/>
      <dgm:t>
        <a:bodyPr/>
        <a:lstStyle/>
        <a:p>
          <a:endParaRPr lang="en-IE"/>
        </a:p>
      </dgm:t>
    </dgm:pt>
    <dgm:pt modelId="{1B915573-B3CA-4EB3-9D68-E52BC4E3A2F3}" type="sibTrans" cxnId="{D64CE2B9-4D73-4958-B1B7-9ED255B83BCC}">
      <dgm:prSet/>
      <dgm:spPr/>
      <dgm:t>
        <a:bodyPr/>
        <a:lstStyle/>
        <a:p>
          <a:endParaRPr lang="en-IE"/>
        </a:p>
      </dgm:t>
    </dgm:pt>
    <dgm:pt modelId="{46D44024-7D1B-4255-A559-A20AA80801AF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b="0" noProof="0" dirty="0"/>
            <a:t>Filling the knowledge gap</a:t>
          </a:r>
        </a:p>
      </dgm:t>
    </dgm:pt>
    <dgm:pt modelId="{3468D6BE-7C1E-486B-A7B4-EB2F8491E353}" type="parTrans" cxnId="{44CAADC4-14C0-4CB3-B44B-CE7281A77311}">
      <dgm:prSet/>
      <dgm:spPr/>
      <dgm:t>
        <a:bodyPr/>
        <a:lstStyle/>
        <a:p>
          <a:endParaRPr lang="en-IE"/>
        </a:p>
      </dgm:t>
    </dgm:pt>
    <dgm:pt modelId="{935A93CF-6D12-4ED9-9350-34DE289D0CE0}" type="sibTrans" cxnId="{44CAADC4-14C0-4CB3-B44B-CE7281A77311}">
      <dgm:prSet/>
      <dgm:spPr/>
      <dgm:t>
        <a:bodyPr/>
        <a:lstStyle/>
        <a:p>
          <a:endParaRPr lang="en-IE"/>
        </a:p>
      </dgm:t>
    </dgm:pt>
    <dgm:pt modelId="{9C474FC6-CD7E-485F-8D8C-0E4D913A4E06}">
      <dgm:prSet/>
      <dgm:spPr/>
      <dgm:t>
        <a:bodyPr/>
        <a:lstStyle/>
        <a:p>
          <a:r>
            <a:rPr lang="en-IE" b="1" noProof="0" dirty="0"/>
            <a:t>2030 – at least 50% of total area of all groups 1 to 6</a:t>
          </a:r>
        </a:p>
      </dgm:t>
    </dgm:pt>
    <dgm:pt modelId="{5F312665-88A8-45C0-A753-1F773961945C}" type="parTrans" cxnId="{FFC473B4-4D49-4064-9ABE-DAE93E4DB5E0}">
      <dgm:prSet/>
      <dgm:spPr/>
      <dgm:t>
        <a:bodyPr/>
        <a:lstStyle/>
        <a:p>
          <a:endParaRPr lang="en-IE"/>
        </a:p>
      </dgm:t>
    </dgm:pt>
    <dgm:pt modelId="{900B5BB8-573F-41CD-B29C-572B6F175AD5}" type="sibTrans" cxnId="{FFC473B4-4D49-4064-9ABE-DAE93E4DB5E0}">
      <dgm:prSet/>
      <dgm:spPr/>
      <dgm:t>
        <a:bodyPr/>
        <a:lstStyle/>
        <a:p>
          <a:endParaRPr lang="en-IE"/>
        </a:p>
      </dgm:t>
    </dgm:pt>
    <dgm:pt modelId="{8B1010BE-1AE5-4151-9318-D0CF3EACE475}">
      <dgm:prSet/>
      <dgm:spPr/>
      <dgm:t>
        <a:bodyPr/>
        <a:lstStyle/>
        <a:p>
          <a:r>
            <a:rPr lang="en-IE" b="0" noProof="0" dirty="0"/>
            <a:t>2040 – all areas of all habitat types in groups 1 to 6, 50% of total area of group 7</a:t>
          </a:r>
        </a:p>
      </dgm:t>
    </dgm:pt>
    <dgm:pt modelId="{674E51DE-CCA1-4FD6-924B-B3F2C8A134AE}" type="parTrans" cxnId="{6CB914C2-17F8-43EC-8E98-EB46DE76587D}">
      <dgm:prSet/>
      <dgm:spPr/>
      <dgm:t>
        <a:bodyPr/>
        <a:lstStyle/>
        <a:p>
          <a:endParaRPr lang="en-IE"/>
        </a:p>
      </dgm:t>
    </dgm:pt>
    <dgm:pt modelId="{5349AE82-4E06-42C7-B9F0-C86F1E0300C9}" type="sibTrans" cxnId="{6CB914C2-17F8-43EC-8E98-EB46DE76587D}">
      <dgm:prSet/>
      <dgm:spPr/>
      <dgm:t>
        <a:bodyPr/>
        <a:lstStyle/>
        <a:p>
          <a:endParaRPr lang="en-IE"/>
        </a:p>
      </dgm:t>
    </dgm:pt>
    <dgm:pt modelId="{283B9418-046F-4E60-8C5A-728C754699EE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IE" b="0" noProof="0" dirty="0"/>
            <a:t>Requirement to prevent non-significant deterioration</a:t>
          </a:r>
        </a:p>
      </dgm:t>
    </dgm:pt>
    <dgm:pt modelId="{B3303428-48F3-4506-AD8A-DEA0B4314EE4}" type="parTrans" cxnId="{0512236D-C777-41EE-B069-B5C4B3D0ECFE}">
      <dgm:prSet/>
      <dgm:spPr/>
      <dgm:t>
        <a:bodyPr/>
        <a:lstStyle/>
        <a:p>
          <a:endParaRPr lang="en-IE"/>
        </a:p>
      </dgm:t>
    </dgm:pt>
    <dgm:pt modelId="{2A4C84F2-71F9-4165-929A-8A5D5011CE11}" type="sibTrans" cxnId="{0512236D-C777-41EE-B069-B5C4B3D0ECFE}">
      <dgm:prSet/>
      <dgm:spPr/>
      <dgm:t>
        <a:bodyPr/>
        <a:lstStyle/>
        <a:p>
          <a:endParaRPr lang="en-IE"/>
        </a:p>
      </dgm:t>
    </dgm:pt>
    <dgm:pt modelId="{DE1F5551-07DF-4A4C-A980-9C22AD778D07}">
      <dgm:prSet/>
      <dgm:spPr/>
      <dgm:t>
        <a:bodyPr/>
        <a:lstStyle/>
        <a:p>
          <a:r>
            <a:rPr lang="en-IE" b="0" noProof="0" dirty="0"/>
            <a:t>Area where good condition has been reached</a:t>
          </a:r>
        </a:p>
      </dgm:t>
    </dgm:pt>
    <dgm:pt modelId="{9A06E907-6A04-4D81-90FB-911EB2713A2F}" type="parTrans" cxnId="{F17BD57D-AB8C-48ED-A3CD-06F3F6B28F5D}">
      <dgm:prSet/>
      <dgm:spPr/>
      <dgm:t>
        <a:bodyPr/>
        <a:lstStyle/>
        <a:p>
          <a:endParaRPr lang="en-IE"/>
        </a:p>
      </dgm:t>
    </dgm:pt>
    <dgm:pt modelId="{96B364D6-D439-46C4-853C-3493704339B5}" type="sibTrans" cxnId="{F17BD57D-AB8C-48ED-A3CD-06F3F6B28F5D}">
      <dgm:prSet/>
      <dgm:spPr/>
      <dgm:t>
        <a:bodyPr/>
        <a:lstStyle/>
        <a:p>
          <a:endParaRPr lang="en-IE"/>
        </a:p>
      </dgm:t>
    </dgm:pt>
    <dgm:pt modelId="{33C32BA8-678D-4BED-AADE-D6091087B3DE}">
      <dgm:prSet/>
      <dgm:spPr/>
      <dgm:t>
        <a:bodyPr/>
        <a:lstStyle/>
        <a:p>
          <a:r>
            <a:rPr lang="en-IE" b="0" noProof="0"/>
            <a:t>Area in good condition or necessary to reach restoration targets</a:t>
          </a:r>
        </a:p>
      </dgm:t>
    </dgm:pt>
    <dgm:pt modelId="{DD3C5D0B-662F-4BB3-A03E-AC9C62A90B63}" type="parTrans" cxnId="{A859466A-56D7-4098-9383-62A4F8C4439F}">
      <dgm:prSet/>
      <dgm:spPr/>
      <dgm:t>
        <a:bodyPr/>
        <a:lstStyle/>
        <a:p>
          <a:endParaRPr lang="en-IE"/>
        </a:p>
      </dgm:t>
    </dgm:pt>
    <dgm:pt modelId="{3EB4A3CD-178F-4A8E-9DA0-16C63AC9804E}" type="sibTrans" cxnId="{A859466A-56D7-4098-9383-62A4F8C4439F}">
      <dgm:prSet/>
      <dgm:spPr/>
      <dgm:t>
        <a:bodyPr/>
        <a:lstStyle/>
        <a:p>
          <a:endParaRPr lang="en-IE"/>
        </a:p>
      </dgm:t>
    </dgm:pt>
    <dgm:pt modelId="{C98BC05D-0C70-4B8B-BEAD-F51AE73E2262}">
      <dgm:prSet/>
      <dgm:spPr/>
      <dgm:t>
        <a:bodyPr/>
        <a:lstStyle/>
        <a:p>
          <a:r>
            <a:rPr lang="en-IE" b="0" noProof="0" dirty="0"/>
            <a:t>2050 – covering at least 90% of total area not in good condition</a:t>
          </a:r>
        </a:p>
      </dgm:t>
    </dgm:pt>
    <dgm:pt modelId="{27730B12-478A-4C38-B11B-BE9DF8F0ED6D}" type="parTrans" cxnId="{5B781A87-21CC-4224-81D3-D68BC9DE9FBD}">
      <dgm:prSet/>
      <dgm:spPr/>
      <dgm:t>
        <a:bodyPr/>
        <a:lstStyle/>
        <a:p>
          <a:endParaRPr lang="en-IE"/>
        </a:p>
      </dgm:t>
    </dgm:pt>
    <dgm:pt modelId="{239E26C7-7C6E-4A70-B4C0-11E44484ADE5}" type="sibTrans" cxnId="{5B781A87-21CC-4224-81D3-D68BC9DE9FBD}">
      <dgm:prSet/>
      <dgm:spPr/>
      <dgm:t>
        <a:bodyPr/>
        <a:lstStyle/>
        <a:p>
          <a:endParaRPr lang="en-IE"/>
        </a:p>
      </dgm:t>
    </dgm:pt>
    <dgm:pt modelId="{36C67577-3E23-4D38-909E-57A1B84634BE}">
      <dgm:prSet/>
      <dgm:spPr/>
      <dgm:t>
        <a:bodyPr/>
        <a:lstStyle/>
        <a:p>
          <a:r>
            <a:rPr lang="en-IE" b="0" noProof="0"/>
            <a:t>2050 – all areas of all habitat types in group 7</a:t>
          </a:r>
        </a:p>
      </dgm:t>
    </dgm:pt>
    <dgm:pt modelId="{70E4AC2C-34F8-4315-94A6-090D0B1B5B91}" type="parTrans" cxnId="{3F182154-301B-4117-AC13-D5EBE6C5D63E}">
      <dgm:prSet/>
      <dgm:spPr/>
      <dgm:t>
        <a:bodyPr/>
        <a:lstStyle/>
        <a:p>
          <a:endParaRPr lang="en-IE"/>
        </a:p>
      </dgm:t>
    </dgm:pt>
    <dgm:pt modelId="{5AC7B437-F82A-486C-8249-91BC9B6D72C0}" type="sibTrans" cxnId="{3F182154-301B-4117-AC13-D5EBE6C5D63E}">
      <dgm:prSet/>
      <dgm:spPr/>
      <dgm:t>
        <a:bodyPr/>
        <a:lstStyle/>
        <a:p>
          <a:endParaRPr lang="en-IE"/>
        </a:p>
      </dgm:t>
    </dgm:pt>
    <dgm:pt modelId="{F55724AB-87E3-49F1-A12F-5BA6067184E0}">
      <dgm:prSet/>
      <dgm:spPr/>
      <dgm:t>
        <a:bodyPr/>
        <a:lstStyle/>
        <a:p>
          <a:r>
            <a:rPr lang="en-IE" b="1" noProof="0" dirty="0"/>
            <a:t>Covered by the Birds and Habitats Directives + additional species </a:t>
          </a:r>
          <a:r>
            <a:rPr lang="en-IE" b="0" noProof="0" dirty="0"/>
            <a:t>(Annex III)</a:t>
          </a:r>
        </a:p>
      </dgm:t>
    </dgm:pt>
    <dgm:pt modelId="{A01DA424-4498-4F30-A2D2-A49A83B346D0}" type="parTrans" cxnId="{C634D031-DBA7-4285-9D0C-3838092A8C5F}">
      <dgm:prSet/>
      <dgm:spPr/>
      <dgm:t>
        <a:bodyPr/>
        <a:lstStyle/>
        <a:p>
          <a:endParaRPr lang="en-IE"/>
        </a:p>
      </dgm:t>
    </dgm:pt>
    <dgm:pt modelId="{4BA72B29-1A5F-4501-846F-2B017FB9981F}" type="sibTrans" cxnId="{C634D031-DBA7-4285-9D0C-3838092A8C5F}">
      <dgm:prSet/>
      <dgm:spPr/>
      <dgm:t>
        <a:bodyPr/>
        <a:lstStyle/>
        <a:p>
          <a:endParaRPr lang="en-IE"/>
        </a:p>
      </dgm:t>
    </dgm:pt>
    <dgm:pt modelId="{E915AF75-A7F9-44D4-8872-504062A9AA38}">
      <dgm:prSet/>
      <dgm:spPr/>
      <dgm:t>
        <a:bodyPr/>
        <a:lstStyle/>
        <a:p>
          <a:r>
            <a:rPr lang="en-IE" noProof="0">
              <a:solidFill>
                <a:schemeClr val="tx1"/>
              </a:solidFill>
            </a:rPr>
            <a:t>Annex II Group 7: </a:t>
          </a:r>
          <a:r>
            <a:rPr lang="en-IE" b="1" noProof="0">
              <a:solidFill>
                <a:schemeClr val="tx1"/>
              </a:solidFill>
            </a:rPr>
            <a:t>soft sediments </a:t>
          </a:r>
          <a:r>
            <a:rPr lang="en-IE" noProof="0">
              <a:solidFill>
                <a:schemeClr val="tx1"/>
              </a:solidFill>
            </a:rPr>
            <a:t>(not deeper than 1000 metres of depth)</a:t>
          </a:r>
          <a:endParaRPr lang="en-IE" noProof="0" dirty="0">
            <a:solidFill>
              <a:schemeClr val="tx1"/>
            </a:solidFill>
          </a:endParaRPr>
        </a:p>
      </dgm:t>
    </dgm:pt>
    <dgm:pt modelId="{49E3AA91-5673-4103-9C87-DB83F678FC95}" type="parTrans" cxnId="{9EF38F0C-AA8E-47DA-8DFF-AE9ACCBDB4AC}">
      <dgm:prSet/>
      <dgm:spPr/>
      <dgm:t>
        <a:bodyPr/>
        <a:lstStyle/>
        <a:p>
          <a:endParaRPr lang="en-IE"/>
        </a:p>
      </dgm:t>
    </dgm:pt>
    <dgm:pt modelId="{ADC39A4C-C4A2-4343-9CA5-4A61C95CC92B}" type="sibTrans" cxnId="{9EF38F0C-AA8E-47DA-8DFF-AE9ACCBDB4AC}">
      <dgm:prSet/>
      <dgm:spPr/>
      <dgm:t>
        <a:bodyPr/>
        <a:lstStyle/>
        <a:p>
          <a:endParaRPr lang="en-IE"/>
        </a:p>
      </dgm:t>
    </dgm:pt>
    <dgm:pt modelId="{EB4FB650-379E-4074-A569-E9043A1C5FE1}">
      <dgm:prSet/>
      <dgm:spPr/>
      <dgm:t>
        <a:bodyPr/>
        <a:lstStyle/>
        <a:p>
          <a:r>
            <a:rPr lang="en-IE" noProof="0">
              <a:solidFill>
                <a:schemeClr val="tx1"/>
              </a:solidFill>
            </a:rPr>
            <a:t>Annex I: </a:t>
          </a:r>
          <a:r>
            <a:rPr lang="en-IE" b="1" noProof="0">
              <a:solidFill>
                <a:schemeClr val="tx1"/>
              </a:solidFill>
            </a:rPr>
            <a:t>estuaries, mudflats and sandflats, coastal lagoons</a:t>
          </a:r>
          <a:r>
            <a:rPr lang="en-IE" noProof="0">
              <a:solidFill>
                <a:schemeClr val="tx1"/>
              </a:solidFill>
            </a:rPr>
            <a:t>,… </a:t>
          </a:r>
          <a:endParaRPr lang="en-IE" noProof="0" dirty="0">
            <a:solidFill>
              <a:schemeClr val="tx1"/>
            </a:solidFill>
          </a:endParaRPr>
        </a:p>
      </dgm:t>
    </dgm:pt>
    <dgm:pt modelId="{87566728-7289-42CA-A1C4-F5FB01911694}" type="parTrans" cxnId="{575E7476-8803-4145-B6CC-2992DE685570}">
      <dgm:prSet/>
      <dgm:spPr/>
      <dgm:t>
        <a:bodyPr/>
        <a:lstStyle/>
        <a:p>
          <a:endParaRPr lang="en-IE"/>
        </a:p>
      </dgm:t>
    </dgm:pt>
    <dgm:pt modelId="{6CA74E73-46EF-484F-A839-B10896E1967F}" type="sibTrans" cxnId="{575E7476-8803-4145-B6CC-2992DE685570}">
      <dgm:prSet/>
      <dgm:spPr/>
      <dgm:t>
        <a:bodyPr/>
        <a:lstStyle/>
        <a:p>
          <a:endParaRPr lang="en-IE"/>
        </a:p>
      </dgm:t>
    </dgm:pt>
    <dgm:pt modelId="{5C494307-3FE8-4D17-849B-18AA97A517D4}">
      <dgm:prSet/>
      <dgm:spPr/>
      <dgm:t>
        <a:bodyPr/>
        <a:lstStyle/>
        <a:p>
          <a:r>
            <a:rPr lang="en-IE" b="0" noProof="0" dirty="0"/>
            <a:t>2040 – covering at least 60% of total area not in good condition</a:t>
          </a:r>
          <a:endParaRPr lang="en-IE" b="1" noProof="0" dirty="0"/>
        </a:p>
      </dgm:t>
    </dgm:pt>
    <dgm:pt modelId="{33A91635-3C87-489A-A8DE-80A665FD7FDB}" type="parTrans" cxnId="{751BB766-1D2B-43F1-9587-374FA2FB66B6}">
      <dgm:prSet/>
      <dgm:spPr/>
      <dgm:t>
        <a:bodyPr/>
        <a:lstStyle/>
        <a:p>
          <a:endParaRPr lang="en-IE"/>
        </a:p>
      </dgm:t>
    </dgm:pt>
    <dgm:pt modelId="{79101951-DEAF-4BE2-9FD7-711E25AC3A0C}" type="sibTrans" cxnId="{751BB766-1D2B-43F1-9587-374FA2FB66B6}">
      <dgm:prSet/>
      <dgm:spPr/>
      <dgm:t>
        <a:bodyPr/>
        <a:lstStyle/>
        <a:p>
          <a:endParaRPr lang="en-IE"/>
        </a:p>
      </dgm:t>
    </dgm:pt>
    <dgm:pt modelId="{A3090433-A388-412C-BD60-7FBB83D57042}">
      <dgm:prSet/>
      <dgm:spPr/>
      <dgm:t>
        <a:bodyPr/>
        <a:lstStyle/>
        <a:p>
          <a:r>
            <a:rPr lang="en-IE" b="0" i="1" noProof="0" dirty="0"/>
            <a:t>Some differences in targets between Articles 4 and 5 and between marine Groups 1-6 and Group 7</a:t>
          </a:r>
        </a:p>
      </dgm:t>
    </dgm:pt>
    <dgm:pt modelId="{415B7E75-214A-4F2D-90F8-3530B3AF3250}" type="parTrans" cxnId="{DFDF9EDB-AA33-49CB-8A40-F3E385A41EB5}">
      <dgm:prSet/>
      <dgm:spPr/>
      <dgm:t>
        <a:bodyPr/>
        <a:lstStyle/>
        <a:p>
          <a:endParaRPr lang="en-IE"/>
        </a:p>
      </dgm:t>
    </dgm:pt>
    <dgm:pt modelId="{018D72C9-8EA9-47F0-A828-A1EF2B0D4770}" type="sibTrans" cxnId="{DFDF9EDB-AA33-49CB-8A40-F3E385A41EB5}">
      <dgm:prSet/>
      <dgm:spPr/>
      <dgm:t>
        <a:bodyPr/>
        <a:lstStyle/>
        <a:p>
          <a:endParaRPr lang="en-IE"/>
        </a:p>
      </dgm:t>
    </dgm:pt>
    <dgm:pt modelId="{C7B998D0-8498-4DBF-836E-462E1AB6839C}" type="pres">
      <dgm:prSet presAssocID="{B8DD99CD-69E4-43B2-A2A7-A395A74EFFC9}" presName="linear" presStyleCnt="0">
        <dgm:presLayoutVars>
          <dgm:animLvl val="lvl"/>
          <dgm:resizeHandles val="exact"/>
        </dgm:presLayoutVars>
      </dgm:prSet>
      <dgm:spPr/>
    </dgm:pt>
    <dgm:pt modelId="{B5804BA8-BA9B-4CFF-858E-B16C4EDC33D9}" type="pres">
      <dgm:prSet presAssocID="{1FFE13F9-74ED-4CA4-AF32-81BD3514A35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579EEFE-78D3-4731-AB36-5717A2CA2D77}" type="pres">
      <dgm:prSet presAssocID="{1FFE13F9-74ED-4CA4-AF32-81BD3514A35B}" presName="childText" presStyleLbl="revTx" presStyleIdx="0" presStyleCnt="7">
        <dgm:presLayoutVars>
          <dgm:bulletEnabled val="1"/>
        </dgm:presLayoutVars>
      </dgm:prSet>
      <dgm:spPr/>
    </dgm:pt>
    <dgm:pt modelId="{17394A6C-3B15-47D0-8CC2-878DAB9CD136}" type="pres">
      <dgm:prSet presAssocID="{D4547F6E-FEE2-40B5-9BCC-947F992B678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9F9A64A-458E-4C66-AD29-3C07689B2761}" type="pres">
      <dgm:prSet presAssocID="{D4547F6E-FEE2-40B5-9BCC-947F992B6788}" presName="childText" presStyleLbl="revTx" presStyleIdx="1" presStyleCnt="7">
        <dgm:presLayoutVars>
          <dgm:bulletEnabled val="1"/>
        </dgm:presLayoutVars>
      </dgm:prSet>
      <dgm:spPr/>
    </dgm:pt>
    <dgm:pt modelId="{EB206AF7-5AAF-4024-B89D-09D99F3B645C}" type="pres">
      <dgm:prSet presAssocID="{4FAE2BE4-A27F-4432-8C85-3C052DBAD89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28F7684-217B-4DA5-AF94-3DA5805CA19E}" type="pres">
      <dgm:prSet presAssocID="{4FAE2BE4-A27F-4432-8C85-3C052DBAD89A}" presName="childText" presStyleLbl="revTx" presStyleIdx="2" presStyleCnt="7">
        <dgm:presLayoutVars>
          <dgm:bulletEnabled val="1"/>
        </dgm:presLayoutVars>
      </dgm:prSet>
      <dgm:spPr/>
    </dgm:pt>
    <dgm:pt modelId="{8B703E34-00BC-406F-B254-0DA0281FF247}" type="pres">
      <dgm:prSet presAssocID="{0E3C65C8-3726-43FB-9B10-6561964CA29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4264AE-1FC0-4385-BD74-4A4B96C7001C}" type="pres">
      <dgm:prSet presAssocID="{0E3C65C8-3726-43FB-9B10-6561964CA293}" presName="childText" presStyleLbl="revTx" presStyleIdx="3" presStyleCnt="7">
        <dgm:presLayoutVars>
          <dgm:bulletEnabled val="1"/>
        </dgm:presLayoutVars>
      </dgm:prSet>
      <dgm:spPr/>
    </dgm:pt>
    <dgm:pt modelId="{BBF97794-73E3-4FD9-89B3-CA4CEC58C88E}" type="pres">
      <dgm:prSet presAssocID="{46D44024-7D1B-4255-A559-A20AA80801A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C109933-7647-4D52-9970-BAEB39ED7EC4}" type="pres">
      <dgm:prSet presAssocID="{46D44024-7D1B-4255-A559-A20AA80801AF}" presName="childText" presStyleLbl="revTx" presStyleIdx="4" presStyleCnt="7">
        <dgm:presLayoutVars>
          <dgm:bulletEnabled val="1"/>
        </dgm:presLayoutVars>
      </dgm:prSet>
      <dgm:spPr/>
    </dgm:pt>
    <dgm:pt modelId="{E72896F4-5572-4930-BA7C-E56D25715B2F}" type="pres">
      <dgm:prSet presAssocID="{283B9418-046F-4E60-8C5A-728C754699E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A08AFE4-A75C-44CE-A4C5-DA35D645BE35}" type="pres">
      <dgm:prSet presAssocID="{283B9418-046F-4E60-8C5A-728C754699EE}" presName="childText" presStyleLbl="revTx" presStyleIdx="5" presStyleCnt="7">
        <dgm:presLayoutVars>
          <dgm:bulletEnabled val="1"/>
        </dgm:presLayoutVars>
      </dgm:prSet>
      <dgm:spPr/>
    </dgm:pt>
    <dgm:pt modelId="{025C7C7D-6153-4310-8182-90DEEC6B2C65}" type="pres">
      <dgm:prSet presAssocID="{5E329DF2-EE0C-4FB0-87B1-CACD8F71233E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2DB80EE-2CBB-4F32-875A-FFED4EE4010E}" type="pres">
      <dgm:prSet presAssocID="{5E329DF2-EE0C-4FB0-87B1-CACD8F71233E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9B2B4800-B4AB-465E-A5B8-A7263847C74E}" type="presOf" srcId="{4FAE2BE4-A27F-4432-8C85-3C052DBAD89A}" destId="{EB206AF7-5AAF-4024-B89D-09D99F3B645C}" srcOrd="0" destOrd="0" presId="urn:microsoft.com/office/officeart/2005/8/layout/vList2"/>
    <dgm:cxn modelId="{9EF38F0C-AA8E-47DA-8DFF-AE9ACCBDB4AC}" srcId="{1FFE13F9-74ED-4CA4-AF32-81BD3514A35B}" destId="{E915AF75-A7F9-44D4-8872-504062A9AA38}" srcOrd="2" destOrd="0" parTransId="{49E3AA91-5673-4103-9C87-DB83F678FC95}" sibTransId="{ADC39A4C-C4A2-4343-9CA5-4A61C95CC92B}"/>
    <dgm:cxn modelId="{B86FDF0C-FB30-4986-B0EA-44C06325AA77}" type="presOf" srcId="{DE1F5551-07DF-4A4C-A980-9C22AD778D07}" destId="{4A08AFE4-A75C-44CE-A4C5-DA35D645BE35}" srcOrd="0" destOrd="0" presId="urn:microsoft.com/office/officeart/2005/8/layout/vList2"/>
    <dgm:cxn modelId="{41934516-43C7-4724-92A4-B33BD69CAE23}" srcId="{B8DD99CD-69E4-43B2-A2A7-A395A74EFFC9}" destId="{1FFE13F9-74ED-4CA4-AF32-81BD3514A35B}" srcOrd="0" destOrd="0" parTransId="{E8166E75-3829-47DC-8F4C-565900B1F76C}" sibTransId="{8CA35113-1B18-4DF3-8798-ED26B5BA67F8}"/>
    <dgm:cxn modelId="{FDCFA219-2FD7-4B22-9218-AA6B617B8AF7}" type="presOf" srcId="{46D44024-7D1B-4255-A559-A20AA80801AF}" destId="{BBF97794-73E3-4FD9-89B3-CA4CEC58C88E}" srcOrd="0" destOrd="0" presId="urn:microsoft.com/office/officeart/2005/8/layout/vList2"/>
    <dgm:cxn modelId="{BBF8951F-F208-4ACC-88C3-5A733FE9B2A5}" type="presOf" srcId="{8814026A-B99A-47CB-8C88-C26156ADD380}" destId="{728F7684-217B-4DA5-AF94-3DA5805CA19E}" srcOrd="0" destOrd="0" presId="urn:microsoft.com/office/officeart/2005/8/layout/vList2"/>
    <dgm:cxn modelId="{C634D031-DBA7-4285-9D0C-3838092A8C5F}" srcId="{0E3C65C8-3726-43FB-9B10-6561964CA293}" destId="{F55724AB-87E3-49F1-A12F-5BA6067184E0}" srcOrd="0" destOrd="0" parTransId="{A01DA424-4498-4F30-A2D2-A49A83B346D0}" sibTransId="{4BA72B29-1A5F-4501-846F-2B017FB9981F}"/>
    <dgm:cxn modelId="{B8EDDD3B-963F-40A5-A59D-F148ECDD98A9}" type="presOf" srcId="{E915AF75-A7F9-44D4-8872-504062A9AA38}" destId="{7579EEFE-78D3-4731-AB36-5717A2CA2D77}" srcOrd="0" destOrd="2" presId="urn:microsoft.com/office/officeart/2005/8/layout/vList2"/>
    <dgm:cxn modelId="{A9404B3D-A003-457A-8EBA-9CBE2267875D}" type="presOf" srcId="{C98BC05D-0C70-4B8B-BEAD-F51AE73E2262}" destId="{29F9A64A-458E-4C66-AD29-3C07689B2761}" srcOrd="0" destOrd="2" presId="urn:microsoft.com/office/officeart/2005/8/layout/vList2"/>
    <dgm:cxn modelId="{D1238D3F-9CA0-413B-BE17-9026129ABAF6}" type="presOf" srcId="{0E3C65C8-3726-43FB-9B10-6561964CA293}" destId="{8B703E34-00BC-406F-B254-0DA0281FF247}" srcOrd="0" destOrd="0" presId="urn:microsoft.com/office/officeart/2005/8/layout/vList2"/>
    <dgm:cxn modelId="{F2411F5D-0F68-422A-8580-5A81FFD79A7B}" type="presOf" srcId="{8AA7DA18-CF8C-4CB7-A55B-B21F469046CB}" destId="{F2DB80EE-2CBB-4F32-875A-FFED4EE4010E}" srcOrd="0" destOrd="0" presId="urn:microsoft.com/office/officeart/2005/8/layout/vList2"/>
    <dgm:cxn modelId="{23B8ED5E-01DD-4C86-A9E9-AADA36245719}" type="presOf" srcId="{1FFE13F9-74ED-4CA4-AF32-81BD3514A35B}" destId="{B5804BA8-BA9B-4CFF-858E-B16C4EDC33D9}" srcOrd="0" destOrd="0" presId="urn:microsoft.com/office/officeart/2005/8/layout/vList2"/>
    <dgm:cxn modelId="{52BD1C41-F40D-4068-9973-ECC9EB7B8A71}" type="presOf" srcId="{5E329DF2-EE0C-4FB0-87B1-CACD8F71233E}" destId="{025C7C7D-6153-4310-8182-90DEEC6B2C65}" srcOrd="0" destOrd="0" presId="urn:microsoft.com/office/officeart/2005/8/layout/vList2"/>
    <dgm:cxn modelId="{BF1EF142-483A-42FA-972F-01BA8FF5AF36}" type="presOf" srcId="{F55724AB-87E3-49F1-A12F-5BA6067184E0}" destId="{444264AE-1FC0-4385-BD74-4A4B96C7001C}" srcOrd="0" destOrd="0" presId="urn:microsoft.com/office/officeart/2005/8/layout/vList2"/>
    <dgm:cxn modelId="{751BB766-1D2B-43F1-9587-374FA2FB66B6}" srcId="{D4547F6E-FEE2-40B5-9BCC-947F992B6788}" destId="{5C494307-3FE8-4D17-849B-18AA97A517D4}" srcOrd="1" destOrd="0" parTransId="{33A91635-3C87-489A-A8DE-80A665FD7FDB}" sibTransId="{79101951-DEAF-4BE2-9FD7-711E25AC3A0C}"/>
    <dgm:cxn modelId="{A859466A-56D7-4098-9383-62A4F8C4439F}" srcId="{283B9418-046F-4E60-8C5A-728C754699EE}" destId="{33C32BA8-678D-4BED-AADE-D6091087B3DE}" srcOrd="1" destOrd="0" parTransId="{DD3C5D0B-662F-4BB3-A03E-AC9C62A90B63}" sibTransId="{3EB4A3CD-178F-4A8E-9DA0-16C63AC9804E}"/>
    <dgm:cxn modelId="{F6D7B06A-1CD0-4DD6-B225-FB72FFC881AF}" srcId="{B8DD99CD-69E4-43B2-A2A7-A395A74EFFC9}" destId="{5E329DF2-EE0C-4FB0-87B1-CACD8F71233E}" srcOrd="6" destOrd="0" parTransId="{B7ACE63E-B893-4473-8D8A-0591CD17F073}" sibTransId="{6BCF0502-CE0B-4836-891F-8AC98874F8DA}"/>
    <dgm:cxn modelId="{0512236D-C777-41EE-B069-B5C4B3D0ECFE}" srcId="{B8DD99CD-69E4-43B2-A2A7-A395A74EFFC9}" destId="{283B9418-046F-4E60-8C5A-728C754699EE}" srcOrd="5" destOrd="0" parTransId="{B3303428-48F3-4506-AD8A-DEA0B4314EE4}" sibTransId="{2A4C84F2-71F9-4165-929A-8A5D5011CE11}"/>
    <dgm:cxn modelId="{7F2DAD6F-BA8A-45C3-BF53-CF8E3B1EA679}" srcId="{1FFE13F9-74ED-4CA4-AF32-81BD3514A35B}" destId="{ABE6D9B7-608F-4762-8778-3DCACD7F0184}" srcOrd="1" destOrd="0" parTransId="{A072840B-ABC6-4D72-AA66-1529FDBE2A7E}" sibTransId="{C13DD979-86E4-4790-8427-DE3A769E0E26}"/>
    <dgm:cxn modelId="{2A5B9250-84CE-49AE-B03D-8912BF96A5D0}" type="presOf" srcId="{9C474FC6-CD7E-485F-8D8C-0E4D913A4E06}" destId="{3C109933-7647-4D52-9970-BAEB39ED7EC4}" srcOrd="0" destOrd="0" presId="urn:microsoft.com/office/officeart/2005/8/layout/vList2"/>
    <dgm:cxn modelId="{C925E850-4C85-4A43-9188-12D08161A099}" srcId="{B8DD99CD-69E4-43B2-A2A7-A395A74EFFC9}" destId="{4FAE2BE4-A27F-4432-8C85-3C052DBAD89A}" srcOrd="2" destOrd="0" parTransId="{B66FD66F-6C64-4DE9-8AF3-A2E4131C0574}" sibTransId="{F557B3BC-B82A-45EF-B7F3-E39453D92F57}"/>
    <dgm:cxn modelId="{3F182154-301B-4117-AC13-D5EBE6C5D63E}" srcId="{46D44024-7D1B-4255-A559-A20AA80801AF}" destId="{36C67577-3E23-4D38-909E-57A1B84634BE}" srcOrd="2" destOrd="0" parTransId="{70E4AC2C-34F8-4315-94A6-090D0B1B5B91}" sibTransId="{5AC7B437-F82A-486C-8249-91BC9B6D72C0}"/>
    <dgm:cxn modelId="{24C28275-C6ED-4A41-BD56-1B5B3945D452}" type="presOf" srcId="{ABE6D9B7-608F-4762-8778-3DCACD7F0184}" destId="{7579EEFE-78D3-4731-AB36-5717A2CA2D77}" srcOrd="0" destOrd="1" presId="urn:microsoft.com/office/officeart/2005/8/layout/vList2"/>
    <dgm:cxn modelId="{575E7476-8803-4145-B6CC-2992DE685570}" srcId="{1FFE13F9-74ED-4CA4-AF32-81BD3514A35B}" destId="{EB4FB650-379E-4074-A569-E9043A1C5FE1}" srcOrd="0" destOrd="0" parTransId="{87566728-7289-42CA-A1C4-F5FB01911694}" sibTransId="{6CA74E73-46EF-484F-A839-B10896E1967F}"/>
    <dgm:cxn modelId="{D33B7877-29AC-475A-88D3-7D015EE7D26B}" type="presOf" srcId="{B8DD99CD-69E4-43B2-A2A7-A395A74EFFC9}" destId="{C7B998D0-8498-4DBF-836E-462E1AB6839C}" srcOrd="0" destOrd="0" presId="urn:microsoft.com/office/officeart/2005/8/layout/vList2"/>
    <dgm:cxn modelId="{F17BD57D-AB8C-48ED-A3CD-06F3F6B28F5D}" srcId="{283B9418-046F-4E60-8C5A-728C754699EE}" destId="{DE1F5551-07DF-4A4C-A980-9C22AD778D07}" srcOrd="0" destOrd="0" parTransId="{9A06E907-6A04-4D81-90FB-911EB2713A2F}" sibTransId="{96B364D6-D439-46C4-853C-3493704339B5}"/>
    <dgm:cxn modelId="{8A236286-870F-470E-A63C-C7EC6890FD88}" srcId="{5E329DF2-EE0C-4FB0-87B1-CACD8F71233E}" destId="{8AA7DA18-CF8C-4CB7-A55B-B21F469046CB}" srcOrd="0" destOrd="0" parTransId="{97893AC6-6D33-490F-8697-CE593CA99586}" sibTransId="{F5EFF173-57D3-4976-AC10-B7C251891B63}"/>
    <dgm:cxn modelId="{5B781A87-21CC-4224-81D3-D68BC9DE9FBD}" srcId="{D4547F6E-FEE2-40B5-9BCC-947F992B6788}" destId="{C98BC05D-0C70-4B8B-BEAD-F51AE73E2262}" srcOrd="2" destOrd="0" parTransId="{27730B12-478A-4C38-B11B-BE9DF8F0ED6D}" sibTransId="{239E26C7-7C6E-4A70-B4C0-11E44484ADE5}"/>
    <dgm:cxn modelId="{4C18F090-9CDB-46F8-978F-36EFAE82E5CC}" type="presOf" srcId="{36C67577-3E23-4D38-909E-57A1B84634BE}" destId="{3C109933-7647-4D52-9970-BAEB39ED7EC4}" srcOrd="0" destOrd="2" presId="urn:microsoft.com/office/officeart/2005/8/layout/vList2"/>
    <dgm:cxn modelId="{AF522995-59C0-4007-9BC5-527040A0C1F8}" type="presOf" srcId="{D4547F6E-FEE2-40B5-9BCC-947F992B6788}" destId="{17394A6C-3B15-47D0-8CC2-878DAB9CD136}" srcOrd="0" destOrd="0" presId="urn:microsoft.com/office/officeart/2005/8/layout/vList2"/>
    <dgm:cxn modelId="{E49B6996-8FA6-487B-955A-B758E6AD01E5}" srcId="{D4547F6E-FEE2-40B5-9BCC-947F992B6788}" destId="{0F04D9A7-923D-47E0-A72F-43EC05B485FB}" srcOrd="0" destOrd="0" parTransId="{CAFB556C-0D15-4452-A52A-8111222F0275}" sibTransId="{97F2B828-42C1-405A-B7FC-2DBFD54C9E00}"/>
    <dgm:cxn modelId="{C240F599-129A-441A-89CB-830FCD418476}" type="presOf" srcId="{283B9418-046F-4E60-8C5A-728C754699EE}" destId="{E72896F4-5572-4930-BA7C-E56D25715B2F}" srcOrd="0" destOrd="0" presId="urn:microsoft.com/office/officeart/2005/8/layout/vList2"/>
    <dgm:cxn modelId="{6D00909D-747F-4104-9AD6-32293898909E}" type="presOf" srcId="{A3090433-A388-412C-BD60-7FBB83D57042}" destId="{29F9A64A-458E-4C66-AD29-3C07689B2761}" srcOrd="0" destOrd="3" presId="urn:microsoft.com/office/officeart/2005/8/layout/vList2"/>
    <dgm:cxn modelId="{19D2EEAC-EA17-4E7A-84E6-C37C5FD07251}" type="presOf" srcId="{5C494307-3FE8-4D17-849B-18AA97A517D4}" destId="{29F9A64A-458E-4C66-AD29-3C07689B2761}" srcOrd="0" destOrd="1" presId="urn:microsoft.com/office/officeart/2005/8/layout/vList2"/>
    <dgm:cxn modelId="{6BB635B2-D5B9-4D58-B23A-11101061B682}" type="presOf" srcId="{0F04D9A7-923D-47E0-A72F-43EC05B485FB}" destId="{29F9A64A-458E-4C66-AD29-3C07689B2761}" srcOrd="0" destOrd="0" presId="urn:microsoft.com/office/officeart/2005/8/layout/vList2"/>
    <dgm:cxn modelId="{FFC473B4-4D49-4064-9ABE-DAE93E4DB5E0}" srcId="{46D44024-7D1B-4255-A559-A20AA80801AF}" destId="{9C474FC6-CD7E-485F-8D8C-0E4D913A4E06}" srcOrd="0" destOrd="0" parTransId="{5F312665-88A8-45C0-A753-1F773961945C}" sibTransId="{900B5BB8-573F-41CD-B29C-572B6F175AD5}"/>
    <dgm:cxn modelId="{D64CE2B9-4D73-4958-B1B7-9ED255B83BCC}" srcId="{0E3C65C8-3726-43FB-9B10-6561964CA293}" destId="{128CC669-1846-40F6-BDFA-299F2F2F7983}" srcOrd="1" destOrd="0" parTransId="{9692301E-2C8F-4F24-88DF-2B4C95319BC5}" sibTransId="{1B915573-B3CA-4EB3-9D68-E52BC4E3A2F3}"/>
    <dgm:cxn modelId="{0E044BC1-1A18-4453-BF98-622D35E9BE8B}" type="presOf" srcId="{EB4FB650-379E-4074-A569-E9043A1C5FE1}" destId="{7579EEFE-78D3-4731-AB36-5717A2CA2D77}" srcOrd="0" destOrd="0" presId="urn:microsoft.com/office/officeart/2005/8/layout/vList2"/>
    <dgm:cxn modelId="{6CB914C2-17F8-43EC-8E98-EB46DE76587D}" srcId="{46D44024-7D1B-4255-A559-A20AA80801AF}" destId="{8B1010BE-1AE5-4151-9318-D0CF3EACE475}" srcOrd="1" destOrd="0" parTransId="{674E51DE-CCA1-4FD6-924B-B3F2C8A134AE}" sibTransId="{5349AE82-4E06-42C7-B9F0-C86F1E0300C9}"/>
    <dgm:cxn modelId="{44CAADC4-14C0-4CB3-B44B-CE7281A77311}" srcId="{B8DD99CD-69E4-43B2-A2A7-A395A74EFFC9}" destId="{46D44024-7D1B-4255-A559-A20AA80801AF}" srcOrd="4" destOrd="0" parTransId="{3468D6BE-7C1E-486B-A7B4-EB2F8491E353}" sibTransId="{935A93CF-6D12-4ED9-9350-34DE289D0CE0}"/>
    <dgm:cxn modelId="{26279CC7-A7F6-4D91-ABEB-DA8115C4BEC7}" type="presOf" srcId="{33C32BA8-678D-4BED-AADE-D6091087B3DE}" destId="{4A08AFE4-A75C-44CE-A4C5-DA35D645BE35}" srcOrd="0" destOrd="1" presId="urn:microsoft.com/office/officeart/2005/8/layout/vList2"/>
    <dgm:cxn modelId="{48FC15CE-FC64-4C5B-91AF-ADECAD289F60}" srcId="{4FAE2BE4-A27F-4432-8C85-3C052DBAD89A}" destId="{8814026A-B99A-47CB-8C88-C26156ADD380}" srcOrd="0" destOrd="0" parTransId="{D0FEF549-B6FF-49C9-B76E-43B9295715AB}" sibTransId="{D2AD19FD-6A80-4DF5-9B21-9D86F591C49C}"/>
    <dgm:cxn modelId="{5AE335D6-565E-409F-8C60-ED45277789BD}" srcId="{B8DD99CD-69E4-43B2-A2A7-A395A74EFFC9}" destId="{0E3C65C8-3726-43FB-9B10-6561964CA293}" srcOrd="3" destOrd="0" parTransId="{BBF2BE4A-1C1A-4DC5-9E8D-33E397F92151}" sibTransId="{2C10CDEA-3115-485A-85F2-0173481183E4}"/>
    <dgm:cxn modelId="{DFDF9EDB-AA33-49CB-8A40-F3E385A41EB5}" srcId="{D4547F6E-FEE2-40B5-9BCC-947F992B6788}" destId="{A3090433-A388-412C-BD60-7FBB83D57042}" srcOrd="3" destOrd="0" parTransId="{415B7E75-214A-4F2D-90F8-3530B3AF3250}" sibTransId="{018D72C9-8EA9-47F0-A828-A1EF2B0D4770}"/>
    <dgm:cxn modelId="{51FEB1EB-D9FE-4D37-91CF-83174340CCDA}" srcId="{B8DD99CD-69E4-43B2-A2A7-A395A74EFFC9}" destId="{D4547F6E-FEE2-40B5-9BCC-947F992B6788}" srcOrd="1" destOrd="0" parTransId="{DB659793-CF6F-460C-A295-6158F003CF0A}" sibTransId="{8BA491A1-FADF-4025-AD7C-C27E8E2DD469}"/>
    <dgm:cxn modelId="{A5F2AFEF-ECB4-4104-AD0A-B9E83899E21B}" type="presOf" srcId="{8B1010BE-1AE5-4151-9318-D0CF3EACE475}" destId="{3C109933-7647-4D52-9970-BAEB39ED7EC4}" srcOrd="0" destOrd="1" presId="urn:microsoft.com/office/officeart/2005/8/layout/vList2"/>
    <dgm:cxn modelId="{DFE68CFF-D35E-4A21-BBAB-C1BA93DBEAE0}" type="presOf" srcId="{128CC669-1846-40F6-BDFA-299F2F2F7983}" destId="{444264AE-1FC0-4385-BD74-4A4B96C7001C}" srcOrd="0" destOrd="1" presId="urn:microsoft.com/office/officeart/2005/8/layout/vList2"/>
    <dgm:cxn modelId="{B1701D3A-639C-4FD0-9206-04435635C9D8}" type="presParOf" srcId="{C7B998D0-8498-4DBF-836E-462E1AB6839C}" destId="{B5804BA8-BA9B-4CFF-858E-B16C4EDC33D9}" srcOrd="0" destOrd="0" presId="urn:microsoft.com/office/officeart/2005/8/layout/vList2"/>
    <dgm:cxn modelId="{86677793-8D87-408F-9DE5-3AE7B1E93C71}" type="presParOf" srcId="{C7B998D0-8498-4DBF-836E-462E1AB6839C}" destId="{7579EEFE-78D3-4731-AB36-5717A2CA2D77}" srcOrd="1" destOrd="0" presId="urn:microsoft.com/office/officeart/2005/8/layout/vList2"/>
    <dgm:cxn modelId="{BF643EBA-5932-4512-9BBA-BA1598479C5C}" type="presParOf" srcId="{C7B998D0-8498-4DBF-836E-462E1AB6839C}" destId="{17394A6C-3B15-47D0-8CC2-878DAB9CD136}" srcOrd="2" destOrd="0" presId="urn:microsoft.com/office/officeart/2005/8/layout/vList2"/>
    <dgm:cxn modelId="{E14A231E-863D-4FF3-A076-460B789CB6E8}" type="presParOf" srcId="{C7B998D0-8498-4DBF-836E-462E1AB6839C}" destId="{29F9A64A-458E-4C66-AD29-3C07689B2761}" srcOrd="3" destOrd="0" presId="urn:microsoft.com/office/officeart/2005/8/layout/vList2"/>
    <dgm:cxn modelId="{DF3DD3B5-2957-4518-A155-D898FD91CA0B}" type="presParOf" srcId="{C7B998D0-8498-4DBF-836E-462E1AB6839C}" destId="{EB206AF7-5AAF-4024-B89D-09D99F3B645C}" srcOrd="4" destOrd="0" presId="urn:microsoft.com/office/officeart/2005/8/layout/vList2"/>
    <dgm:cxn modelId="{29B90195-5075-4D7F-B974-FC5025C3AD8A}" type="presParOf" srcId="{C7B998D0-8498-4DBF-836E-462E1AB6839C}" destId="{728F7684-217B-4DA5-AF94-3DA5805CA19E}" srcOrd="5" destOrd="0" presId="urn:microsoft.com/office/officeart/2005/8/layout/vList2"/>
    <dgm:cxn modelId="{22ED3447-8D25-4D12-BE2B-3DAFD3151866}" type="presParOf" srcId="{C7B998D0-8498-4DBF-836E-462E1AB6839C}" destId="{8B703E34-00BC-406F-B254-0DA0281FF247}" srcOrd="6" destOrd="0" presId="urn:microsoft.com/office/officeart/2005/8/layout/vList2"/>
    <dgm:cxn modelId="{B56990CC-BDC3-45FE-B8F7-E3E0F7424EB6}" type="presParOf" srcId="{C7B998D0-8498-4DBF-836E-462E1AB6839C}" destId="{444264AE-1FC0-4385-BD74-4A4B96C7001C}" srcOrd="7" destOrd="0" presId="urn:microsoft.com/office/officeart/2005/8/layout/vList2"/>
    <dgm:cxn modelId="{BC5A7372-E20E-4023-8D71-E7E42050443B}" type="presParOf" srcId="{C7B998D0-8498-4DBF-836E-462E1AB6839C}" destId="{BBF97794-73E3-4FD9-89B3-CA4CEC58C88E}" srcOrd="8" destOrd="0" presId="urn:microsoft.com/office/officeart/2005/8/layout/vList2"/>
    <dgm:cxn modelId="{9B0700BA-036C-4D9B-B904-038D31A1DCEE}" type="presParOf" srcId="{C7B998D0-8498-4DBF-836E-462E1AB6839C}" destId="{3C109933-7647-4D52-9970-BAEB39ED7EC4}" srcOrd="9" destOrd="0" presId="urn:microsoft.com/office/officeart/2005/8/layout/vList2"/>
    <dgm:cxn modelId="{0965F2EA-2253-4DF5-B67B-D68FA919C0A2}" type="presParOf" srcId="{C7B998D0-8498-4DBF-836E-462E1AB6839C}" destId="{E72896F4-5572-4930-BA7C-E56D25715B2F}" srcOrd="10" destOrd="0" presId="urn:microsoft.com/office/officeart/2005/8/layout/vList2"/>
    <dgm:cxn modelId="{07556B27-B5D5-4809-8828-4A3D5DFBD694}" type="presParOf" srcId="{C7B998D0-8498-4DBF-836E-462E1AB6839C}" destId="{4A08AFE4-A75C-44CE-A4C5-DA35D645BE35}" srcOrd="11" destOrd="0" presId="urn:microsoft.com/office/officeart/2005/8/layout/vList2"/>
    <dgm:cxn modelId="{240B0004-26CC-4449-8004-860DC271E16E}" type="presParOf" srcId="{C7B998D0-8498-4DBF-836E-462E1AB6839C}" destId="{025C7C7D-6153-4310-8182-90DEEC6B2C65}" srcOrd="12" destOrd="0" presId="urn:microsoft.com/office/officeart/2005/8/layout/vList2"/>
    <dgm:cxn modelId="{0EDA6743-F54B-4F44-A07B-822D06BC5BF5}" type="presParOf" srcId="{C7B998D0-8498-4DBF-836E-462E1AB6839C}" destId="{F2DB80EE-2CBB-4F32-875A-FFED4EE4010E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D8EEE-8D06-42BA-8FBC-0C3AC8F39D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563778E-E9D9-4002-B55C-2D2EB04B8A5B}">
      <dgm:prSet/>
      <dgm:spPr/>
      <dgm:t>
        <a:bodyPr/>
        <a:lstStyle/>
        <a:p>
          <a:r>
            <a:rPr lang="en-IE" b="0"/>
            <a:t>Derogations and flexibilities</a:t>
          </a:r>
        </a:p>
      </dgm:t>
    </dgm:pt>
    <dgm:pt modelId="{9AC04A2F-9A83-4101-9601-3DA826237BDF}" type="parTrans" cxnId="{F92AD470-1204-425B-91EC-E8ACF23B8564}">
      <dgm:prSet/>
      <dgm:spPr/>
      <dgm:t>
        <a:bodyPr/>
        <a:lstStyle/>
        <a:p>
          <a:endParaRPr lang="en-IE"/>
        </a:p>
      </dgm:t>
    </dgm:pt>
    <dgm:pt modelId="{D82089F1-746E-49F7-B244-30E7196453AF}" type="sibTrans" cxnId="{F92AD470-1204-425B-91EC-E8ACF23B8564}">
      <dgm:prSet/>
      <dgm:spPr/>
      <dgm:t>
        <a:bodyPr/>
        <a:lstStyle/>
        <a:p>
          <a:endParaRPr lang="en-IE"/>
        </a:p>
      </dgm:t>
    </dgm:pt>
    <dgm:pt modelId="{80F78446-FF9A-4BA3-ADC9-7D7CA7B93587}">
      <dgm:prSet/>
      <dgm:spPr/>
      <dgm:t>
        <a:bodyPr/>
        <a:lstStyle/>
        <a:p>
          <a:r>
            <a:rPr lang="en-IE" b="0">
              <a:latin typeface="+mj-lt"/>
            </a:rPr>
            <a:t>Re-establishment at 90% if 100% not possible</a:t>
          </a:r>
        </a:p>
      </dgm:t>
    </dgm:pt>
    <dgm:pt modelId="{FB8CB49A-630E-4C0C-9CD1-CF748456589D}" type="parTrans" cxnId="{8B09D753-01B6-4B75-9875-CFA24F7F8E1E}">
      <dgm:prSet/>
      <dgm:spPr/>
      <dgm:t>
        <a:bodyPr/>
        <a:lstStyle/>
        <a:p>
          <a:endParaRPr lang="en-IE"/>
        </a:p>
      </dgm:t>
    </dgm:pt>
    <dgm:pt modelId="{2A64B191-B64D-4234-9B50-801BB5B0A7D0}" type="sibTrans" cxnId="{8B09D753-01B6-4B75-9875-CFA24F7F8E1E}">
      <dgm:prSet/>
      <dgm:spPr/>
      <dgm:t>
        <a:bodyPr/>
        <a:lstStyle/>
        <a:p>
          <a:endParaRPr lang="en-IE"/>
        </a:p>
      </dgm:t>
    </dgm:pt>
    <dgm:pt modelId="{3AEE9874-FC83-447D-A57D-DCD4CCFC14B6}">
      <dgm:prSet/>
      <dgm:spPr/>
      <dgm:t>
        <a:bodyPr/>
        <a:lstStyle/>
        <a:p>
          <a:r>
            <a:rPr lang="en-IE" b="0">
              <a:latin typeface="+mj-lt"/>
            </a:rPr>
            <a:t>Non-deterioration: derogation for force-majeure, unavoidable habitat transformations directly caused by climate change, overriding public interest, action or inaction of third country</a:t>
          </a:r>
        </a:p>
      </dgm:t>
    </dgm:pt>
    <dgm:pt modelId="{247C18D2-14CC-43A5-84C3-300256065DEB}" type="parTrans" cxnId="{013325C1-19DE-416D-9D8D-A50D4DAA7E72}">
      <dgm:prSet/>
      <dgm:spPr/>
      <dgm:t>
        <a:bodyPr/>
        <a:lstStyle/>
        <a:p>
          <a:endParaRPr lang="en-IE"/>
        </a:p>
      </dgm:t>
    </dgm:pt>
    <dgm:pt modelId="{A0D61690-4233-4642-BBB3-D4CDD55AAE59}" type="sibTrans" cxnId="{013325C1-19DE-416D-9D8D-A50D4DAA7E72}">
      <dgm:prSet/>
      <dgm:spPr/>
      <dgm:t>
        <a:bodyPr/>
        <a:lstStyle/>
        <a:p>
          <a:endParaRPr lang="en-IE"/>
        </a:p>
      </dgm:t>
    </dgm:pt>
    <dgm:pt modelId="{CBDCAE87-075E-4397-ACE2-E8EB45B71BBC}">
      <dgm:prSet/>
      <dgm:spPr/>
      <dgm:t>
        <a:bodyPr/>
        <a:lstStyle/>
        <a:p>
          <a:r>
            <a:rPr lang="en-IE" b="0" dirty="0">
              <a:latin typeface="+mj-lt"/>
            </a:rPr>
            <a:t>Further derogation for renewable energy and defence activities</a:t>
          </a:r>
        </a:p>
      </dgm:t>
    </dgm:pt>
    <dgm:pt modelId="{54DB36FA-D535-4F75-890F-BE3AFB820154}" type="parTrans" cxnId="{8185B505-AC65-44E1-83C0-6EF30C89E2AF}">
      <dgm:prSet/>
      <dgm:spPr/>
      <dgm:t>
        <a:bodyPr/>
        <a:lstStyle/>
        <a:p>
          <a:endParaRPr lang="en-IE"/>
        </a:p>
      </dgm:t>
    </dgm:pt>
    <dgm:pt modelId="{78673710-6DC3-48DB-9946-27D4D119A675}" type="sibTrans" cxnId="{8185B505-AC65-44E1-83C0-6EF30C89E2AF}">
      <dgm:prSet/>
      <dgm:spPr/>
      <dgm:t>
        <a:bodyPr/>
        <a:lstStyle/>
        <a:p>
          <a:endParaRPr lang="en-IE"/>
        </a:p>
      </dgm:t>
    </dgm:pt>
    <dgm:pt modelId="{E85BAAED-D60F-4BF5-9326-D1E802D30A59}" type="pres">
      <dgm:prSet presAssocID="{7C5D8EEE-8D06-42BA-8FBC-0C3AC8F39D64}" presName="linear" presStyleCnt="0">
        <dgm:presLayoutVars>
          <dgm:animLvl val="lvl"/>
          <dgm:resizeHandles val="exact"/>
        </dgm:presLayoutVars>
      </dgm:prSet>
      <dgm:spPr/>
    </dgm:pt>
    <dgm:pt modelId="{BDCC3C78-183D-495A-8665-B000A5BC30CE}" type="pres">
      <dgm:prSet presAssocID="{6563778E-E9D9-4002-B55C-2D2EB04B8A5B}" presName="parentText" presStyleLbl="node1" presStyleIdx="0" presStyleCnt="1" custLinFactNeighborY="-489">
        <dgm:presLayoutVars>
          <dgm:chMax val="0"/>
          <dgm:bulletEnabled val="1"/>
        </dgm:presLayoutVars>
      </dgm:prSet>
      <dgm:spPr/>
    </dgm:pt>
    <dgm:pt modelId="{5678E1F9-FDDC-4E8A-879B-60D6777F205C}" type="pres">
      <dgm:prSet presAssocID="{6563778E-E9D9-4002-B55C-2D2EB04B8A5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85B505-AC65-44E1-83C0-6EF30C89E2AF}" srcId="{6563778E-E9D9-4002-B55C-2D2EB04B8A5B}" destId="{CBDCAE87-075E-4397-ACE2-E8EB45B71BBC}" srcOrd="2" destOrd="0" parTransId="{54DB36FA-D535-4F75-890F-BE3AFB820154}" sibTransId="{78673710-6DC3-48DB-9946-27D4D119A675}"/>
    <dgm:cxn modelId="{F92AD470-1204-425B-91EC-E8ACF23B8564}" srcId="{7C5D8EEE-8D06-42BA-8FBC-0C3AC8F39D64}" destId="{6563778E-E9D9-4002-B55C-2D2EB04B8A5B}" srcOrd="0" destOrd="0" parTransId="{9AC04A2F-9A83-4101-9601-3DA826237BDF}" sibTransId="{D82089F1-746E-49F7-B244-30E7196453AF}"/>
    <dgm:cxn modelId="{8B09D753-01B6-4B75-9875-CFA24F7F8E1E}" srcId="{6563778E-E9D9-4002-B55C-2D2EB04B8A5B}" destId="{80F78446-FF9A-4BA3-ADC9-7D7CA7B93587}" srcOrd="0" destOrd="0" parTransId="{FB8CB49A-630E-4C0C-9CD1-CF748456589D}" sibTransId="{2A64B191-B64D-4234-9B50-801BB5B0A7D0}"/>
    <dgm:cxn modelId="{013325C1-19DE-416D-9D8D-A50D4DAA7E72}" srcId="{6563778E-E9D9-4002-B55C-2D2EB04B8A5B}" destId="{3AEE9874-FC83-447D-A57D-DCD4CCFC14B6}" srcOrd="1" destOrd="0" parTransId="{247C18D2-14CC-43A5-84C3-300256065DEB}" sibTransId="{A0D61690-4233-4642-BBB3-D4CDD55AAE59}"/>
    <dgm:cxn modelId="{80A1A6C5-D581-4414-8776-2E20D445B15F}" type="presOf" srcId="{7C5D8EEE-8D06-42BA-8FBC-0C3AC8F39D64}" destId="{E85BAAED-D60F-4BF5-9326-D1E802D30A59}" srcOrd="0" destOrd="0" presId="urn:microsoft.com/office/officeart/2005/8/layout/vList2"/>
    <dgm:cxn modelId="{5BD0B6D2-4B97-4D2B-AF75-812FA368E585}" type="presOf" srcId="{CBDCAE87-075E-4397-ACE2-E8EB45B71BBC}" destId="{5678E1F9-FDDC-4E8A-879B-60D6777F205C}" srcOrd="0" destOrd="2" presId="urn:microsoft.com/office/officeart/2005/8/layout/vList2"/>
    <dgm:cxn modelId="{7A4D42DB-012A-465B-A53E-139D9AF561EF}" type="presOf" srcId="{80F78446-FF9A-4BA3-ADC9-7D7CA7B93587}" destId="{5678E1F9-FDDC-4E8A-879B-60D6777F205C}" srcOrd="0" destOrd="0" presId="urn:microsoft.com/office/officeart/2005/8/layout/vList2"/>
    <dgm:cxn modelId="{21D2FDEE-9186-44BB-A746-4D489AD56D1D}" type="presOf" srcId="{3AEE9874-FC83-447D-A57D-DCD4CCFC14B6}" destId="{5678E1F9-FDDC-4E8A-879B-60D6777F205C}" srcOrd="0" destOrd="1" presId="urn:microsoft.com/office/officeart/2005/8/layout/vList2"/>
    <dgm:cxn modelId="{D80359FD-94D9-4B82-914D-D3B90988C05A}" type="presOf" srcId="{6563778E-E9D9-4002-B55C-2D2EB04B8A5B}" destId="{BDCC3C78-183D-495A-8665-B000A5BC30CE}" srcOrd="0" destOrd="0" presId="urn:microsoft.com/office/officeart/2005/8/layout/vList2"/>
    <dgm:cxn modelId="{F451F78D-EB85-462F-BBD3-B2C9C1E3FF07}" type="presParOf" srcId="{E85BAAED-D60F-4BF5-9326-D1E802D30A59}" destId="{BDCC3C78-183D-495A-8665-B000A5BC30CE}" srcOrd="0" destOrd="0" presId="urn:microsoft.com/office/officeart/2005/8/layout/vList2"/>
    <dgm:cxn modelId="{FD42636D-8DE7-4B0A-A9CA-08943F3A5EE2}" type="presParOf" srcId="{E85BAAED-D60F-4BF5-9326-D1E802D30A59}" destId="{5678E1F9-FDDC-4E8A-879B-60D6777F20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8C15A-0F64-49D4-87AB-194838474A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26947DA1-DB58-4EB9-BFCE-951A83D25D35}">
      <dgm:prSet/>
      <dgm:spPr/>
      <dgm:t>
        <a:bodyPr/>
        <a:lstStyle/>
        <a:p>
          <a:r>
            <a:rPr lang="en-GB" b="1"/>
            <a:t>EU investments </a:t>
          </a:r>
          <a:r>
            <a:rPr lang="en-GB" b="0" i="0" baseline="0"/>
            <a:t>in biodiversity-related research (5%, € 3.5 billion)</a:t>
          </a:r>
          <a:endParaRPr lang="en-IE"/>
        </a:p>
      </dgm:t>
    </dgm:pt>
    <dgm:pt modelId="{B498FEAD-C99A-4F08-9750-4A1C559A541F}" type="parTrans" cxnId="{AB267482-7485-4356-9D6E-61918B6364B6}">
      <dgm:prSet/>
      <dgm:spPr/>
      <dgm:t>
        <a:bodyPr/>
        <a:lstStyle/>
        <a:p>
          <a:endParaRPr lang="en-IE"/>
        </a:p>
      </dgm:t>
    </dgm:pt>
    <dgm:pt modelId="{3BD43BA0-6D2B-4F73-94D2-752F37766ACF}" type="sibTrans" cxnId="{AB267482-7485-4356-9D6E-61918B6364B6}">
      <dgm:prSet/>
      <dgm:spPr/>
      <dgm:t>
        <a:bodyPr/>
        <a:lstStyle/>
        <a:p>
          <a:endParaRPr lang="en-IE"/>
        </a:p>
      </dgm:t>
    </dgm:pt>
    <dgm:pt modelId="{13DB3538-C7B9-4686-879C-DBFCEE03C0F2}">
      <dgm:prSet/>
      <dgm:spPr/>
      <dgm:t>
        <a:bodyPr/>
        <a:lstStyle/>
        <a:p>
          <a:r>
            <a:rPr lang="en-GB" b="1" i="0" baseline="0"/>
            <a:t>Green Deal Call </a:t>
          </a:r>
          <a:r>
            <a:rPr lang="en-GB" b="0" i="0" baseline="0"/>
            <a:t>includes </a:t>
          </a:r>
          <a:r>
            <a:rPr lang="en-GB" b="1" i="0" baseline="0"/>
            <a:t>ecosystems restoration </a:t>
          </a:r>
          <a:r>
            <a:rPr lang="en-GB" b="0" i="0" baseline="0"/>
            <a:t>(€ 72 </a:t>
          </a:r>
          <a:r>
            <a:rPr lang="en-GB"/>
            <a:t>million</a:t>
          </a:r>
          <a:r>
            <a:rPr lang="en-GB" b="0" i="0" baseline="0"/>
            <a:t>)</a:t>
          </a:r>
          <a:endParaRPr lang="en-IE"/>
        </a:p>
      </dgm:t>
    </dgm:pt>
    <dgm:pt modelId="{DEB2C09A-CD18-4392-A597-4D39A3911853}" type="parTrans" cxnId="{B2EA004E-018A-4B34-9CD3-EED8D542D576}">
      <dgm:prSet/>
      <dgm:spPr/>
      <dgm:t>
        <a:bodyPr/>
        <a:lstStyle/>
        <a:p>
          <a:endParaRPr lang="en-IE"/>
        </a:p>
      </dgm:t>
    </dgm:pt>
    <dgm:pt modelId="{82BF6C17-25B0-4F67-B63D-28CF74AF4431}" type="sibTrans" cxnId="{B2EA004E-018A-4B34-9CD3-EED8D542D576}">
      <dgm:prSet/>
      <dgm:spPr/>
      <dgm:t>
        <a:bodyPr/>
        <a:lstStyle/>
        <a:p>
          <a:endParaRPr lang="en-IE"/>
        </a:p>
      </dgm:t>
    </dgm:pt>
    <dgm:pt modelId="{637AACF0-B38E-4DCE-9D28-893A276E0545}">
      <dgm:prSet/>
      <dgm:spPr/>
      <dgm:t>
        <a:bodyPr/>
        <a:lstStyle/>
        <a:p>
          <a:endParaRPr lang="en-IE"/>
        </a:p>
      </dgm:t>
    </dgm:pt>
    <dgm:pt modelId="{790232E5-EB24-4519-9E25-BB22A205CD2B}" type="parTrans" cxnId="{B6D9DC4D-D34E-450D-A211-064A68FE5E36}">
      <dgm:prSet/>
      <dgm:spPr/>
      <dgm:t>
        <a:bodyPr/>
        <a:lstStyle/>
        <a:p>
          <a:endParaRPr lang="en-IE"/>
        </a:p>
      </dgm:t>
    </dgm:pt>
    <dgm:pt modelId="{9DF2EB65-5F6C-490D-B107-FB14417955D6}" type="sibTrans" cxnId="{B6D9DC4D-D34E-450D-A211-064A68FE5E36}">
      <dgm:prSet/>
      <dgm:spPr/>
      <dgm:t>
        <a:bodyPr/>
        <a:lstStyle/>
        <a:p>
          <a:endParaRPr lang="en-IE"/>
        </a:p>
      </dgm:t>
    </dgm:pt>
    <dgm:pt modelId="{8B189426-4CF4-432F-B41C-EAB39D776EFD}">
      <dgm:prSet/>
      <dgm:spPr/>
      <dgm:t>
        <a:bodyPr/>
        <a:lstStyle/>
        <a:p>
          <a:r>
            <a:rPr lang="en-GB" b="0" i="0"/>
            <a:t>&gt; 441 Million euros on </a:t>
          </a:r>
          <a:r>
            <a:rPr lang="en-GB" b="1" i="0"/>
            <a:t>nature-based solutions portfolio</a:t>
          </a:r>
          <a:endParaRPr lang="en-IE"/>
        </a:p>
      </dgm:t>
    </dgm:pt>
    <dgm:pt modelId="{819DB5CE-5FB5-4BE5-9940-D453BC34756A}" type="parTrans" cxnId="{85B25B86-1095-474A-9386-042D80C81063}">
      <dgm:prSet/>
      <dgm:spPr/>
      <dgm:t>
        <a:bodyPr/>
        <a:lstStyle/>
        <a:p>
          <a:endParaRPr lang="en-IE"/>
        </a:p>
      </dgm:t>
    </dgm:pt>
    <dgm:pt modelId="{322A4C7A-CCC0-4A0E-B378-7C1EA1BBB5EE}" type="sibTrans" cxnId="{85B25B86-1095-474A-9386-042D80C81063}">
      <dgm:prSet/>
      <dgm:spPr/>
      <dgm:t>
        <a:bodyPr/>
        <a:lstStyle/>
        <a:p>
          <a:endParaRPr lang="en-IE"/>
        </a:p>
      </dgm:t>
    </dgm:pt>
    <dgm:pt modelId="{985EC4D6-78DC-4F73-87CA-500A21227792}">
      <dgm:prSet/>
      <dgm:spPr/>
      <dgm:t>
        <a:bodyPr/>
        <a:lstStyle/>
        <a:p>
          <a:r>
            <a:rPr lang="en-IE" dirty="0"/>
            <a:t>Horizon 2020</a:t>
          </a:r>
        </a:p>
      </dgm:t>
    </dgm:pt>
    <dgm:pt modelId="{1A20E69A-C8BE-4E5F-BE47-46822E1DEB57}" type="parTrans" cxnId="{42B57F46-A83C-439F-BA91-2FBAD1841FDF}">
      <dgm:prSet/>
      <dgm:spPr/>
      <dgm:t>
        <a:bodyPr/>
        <a:lstStyle/>
        <a:p>
          <a:endParaRPr lang="en-IE"/>
        </a:p>
      </dgm:t>
    </dgm:pt>
    <dgm:pt modelId="{5CCB0C72-170C-440C-9BE5-69A4EE2FF87A}" type="sibTrans" cxnId="{42B57F46-A83C-439F-BA91-2FBAD1841FDF}">
      <dgm:prSet/>
      <dgm:spPr/>
      <dgm:t>
        <a:bodyPr/>
        <a:lstStyle/>
        <a:p>
          <a:endParaRPr lang="en-IE"/>
        </a:p>
      </dgm:t>
    </dgm:pt>
    <dgm:pt modelId="{CF989CE8-1A09-488C-BAF4-A5B680FFFD23}">
      <dgm:prSet/>
      <dgm:spPr/>
      <dgm:t>
        <a:bodyPr/>
        <a:lstStyle/>
        <a:p>
          <a:r>
            <a:rPr lang="en-IE" dirty="0"/>
            <a:t>Horizon Europe</a:t>
          </a:r>
        </a:p>
      </dgm:t>
    </dgm:pt>
    <dgm:pt modelId="{4D21AE4D-1063-4174-A9AE-7903F0069851}" type="parTrans" cxnId="{4B15381F-C0FC-4301-91E7-16D5E33A4370}">
      <dgm:prSet/>
      <dgm:spPr/>
      <dgm:t>
        <a:bodyPr/>
        <a:lstStyle/>
        <a:p>
          <a:endParaRPr lang="en-IE"/>
        </a:p>
      </dgm:t>
    </dgm:pt>
    <dgm:pt modelId="{3B3CE61B-0570-46E7-8E88-961FB04D8878}" type="sibTrans" cxnId="{4B15381F-C0FC-4301-91E7-16D5E33A4370}">
      <dgm:prSet/>
      <dgm:spPr/>
      <dgm:t>
        <a:bodyPr/>
        <a:lstStyle/>
        <a:p>
          <a:endParaRPr lang="en-IE"/>
        </a:p>
      </dgm:t>
    </dgm:pt>
    <dgm:pt modelId="{AF3D861D-837B-4456-BD0B-56403EEEB73D}">
      <dgm:prSet/>
      <dgm:spPr/>
      <dgm:t>
        <a:bodyPr/>
        <a:lstStyle/>
        <a:p>
          <a:r>
            <a:rPr lang="en-IE"/>
            <a:t>In total</a:t>
          </a:r>
        </a:p>
      </dgm:t>
    </dgm:pt>
    <dgm:pt modelId="{0B301EFA-226A-4943-BEA5-BB86EAE0C965}" type="parTrans" cxnId="{56AE6DB5-1C63-44A6-B1E7-78E9BE81A251}">
      <dgm:prSet/>
      <dgm:spPr/>
      <dgm:t>
        <a:bodyPr/>
        <a:lstStyle/>
        <a:p>
          <a:endParaRPr lang="en-IE"/>
        </a:p>
      </dgm:t>
    </dgm:pt>
    <dgm:pt modelId="{841259D7-9669-4219-8E75-451835AE89A6}" type="sibTrans" cxnId="{56AE6DB5-1C63-44A6-B1E7-78E9BE81A251}">
      <dgm:prSet/>
      <dgm:spPr/>
      <dgm:t>
        <a:bodyPr/>
        <a:lstStyle/>
        <a:p>
          <a:endParaRPr lang="en-IE"/>
        </a:p>
      </dgm:t>
    </dgm:pt>
    <dgm:pt modelId="{CE95DF19-C577-450E-AF0A-1126E74164B6}">
      <dgm:prSet/>
      <dgm:spPr/>
      <dgm:t>
        <a:bodyPr/>
        <a:lstStyle/>
        <a:p>
          <a:r>
            <a:rPr lang="en-IE" b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Horizon Europe Missions</a:t>
          </a:r>
          <a:r>
            <a:rPr lang="en-IE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 </a:t>
          </a:r>
        </a:p>
      </dgm:t>
    </dgm:pt>
    <dgm:pt modelId="{E9079330-D73D-4127-9A01-CE9ADDD782DD}" type="parTrans" cxnId="{1EAD5DB8-1450-4EA1-B6DF-8E3E2C2C2600}">
      <dgm:prSet/>
      <dgm:spPr/>
      <dgm:t>
        <a:bodyPr/>
        <a:lstStyle/>
        <a:p>
          <a:endParaRPr lang="en-IE"/>
        </a:p>
      </dgm:t>
    </dgm:pt>
    <dgm:pt modelId="{33B26E81-7ED2-4A9B-8D68-473C6E713C31}" type="sibTrans" cxnId="{1EAD5DB8-1450-4EA1-B6DF-8E3E2C2C2600}">
      <dgm:prSet/>
      <dgm:spPr/>
      <dgm:t>
        <a:bodyPr/>
        <a:lstStyle/>
        <a:p>
          <a:endParaRPr lang="en-IE"/>
        </a:p>
      </dgm:t>
    </dgm:pt>
    <dgm:pt modelId="{EC32687C-E639-47F3-B8BD-FC08291D4BA4}">
      <dgm:prSet/>
      <dgm:spPr/>
      <dgm:t>
        <a:bodyPr/>
        <a:lstStyle/>
        <a:p>
          <a:r>
            <a:rPr lang="en-IE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Soil Deal for Europe</a:t>
          </a:r>
        </a:p>
      </dgm:t>
    </dgm:pt>
    <dgm:pt modelId="{849FEE26-DF0E-4777-BCA5-59B26CB47828}" type="parTrans" cxnId="{D866DA70-57C2-4E84-B9C2-4370891451D4}">
      <dgm:prSet/>
      <dgm:spPr/>
      <dgm:t>
        <a:bodyPr/>
        <a:lstStyle/>
        <a:p>
          <a:endParaRPr lang="en-IE"/>
        </a:p>
      </dgm:t>
    </dgm:pt>
    <dgm:pt modelId="{1D09ECD5-3EE5-4C29-9671-35D25A1712B1}" type="sibTrans" cxnId="{D866DA70-57C2-4E84-B9C2-4370891451D4}">
      <dgm:prSet/>
      <dgm:spPr/>
      <dgm:t>
        <a:bodyPr/>
        <a:lstStyle/>
        <a:p>
          <a:endParaRPr lang="en-IE"/>
        </a:p>
      </dgm:t>
    </dgm:pt>
    <dgm:pt modelId="{40D5786C-6876-4081-B50D-7A420205876B}">
      <dgm:prSet/>
      <dgm:spPr/>
      <dgm:t>
        <a:bodyPr/>
        <a:lstStyle/>
        <a:p>
          <a:r>
            <a:rPr lang="en-IE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Restore our Oceans and Waters</a:t>
          </a:r>
        </a:p>
      </dgm:t>
    </dgm:pt>
    <dgm:pt modelId="{D43B4AB4-A0B6-4C38-BF4E-0109B4FA121D}" type="parTrans" cxnId="{0836A7AE-E245-46A3-9E0E-39CA4CD63398}">
      <dgm:prSet/>
      <dgm:spPr/>
      <dgm:t>
        <a:bodyPr/>
        <a:lstStyle/>
        <a:p>
          <a:endParaRPr lang="en-IE"/>
        </a:p>
      </dgm:t>
    </dgm:pt>
    <dgm:pt modelId="{B74E57C7-F7B6-493E-8A1F-ED6C022A329C}" type="sibTrans" cxnId="{0836A7AE-E245-46A3-9E0E-39CA4CD63398}">
      <dgm:prSet/>
      <dgm:spPr/>
      <dgm:t>
        <a:bodyPr/>
        <a:lstStyle/>
        <a:p>
          <a:endParaRPr lang="en-IE"/>
        </a:p>
      </dgm:t>
    </dgm:pt>
    <dgm:pt modelId="{1FF4646E-8E47-46E2-9C8C-1025E5DA0A9A}">
      <dgm:prSet/>
      <dgm:spPr/>
      <dgm:t>
        <a:bodyPr/>
        <a:lstStyle/>
        <a:p>
          <a:r>
            <a:rPr lang="en-IE" b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Biodiversa+</a:t>
          </a:r>
          <a:endParaRPr lang="en-IE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1941641-A2C8-4AC0-8901-7156A36D670B}" type="parTrans" cxnId="{E4618CEB-51AB-43F0-AED8-49CE9F7F563B}">
      <dgm:prSet/>
      <dgm:spPr/>
      <dgm:t>
        <a:bodyPr/>
        <a:lstStyle/>
        <a:p>
          <a:endParaRPr lang="en-IE"/>
        </a:p>
      </dgm:t>
    </dgm:pt>
    <dgm:pt modelId="{22BBAEB2-FC81-4457-8BEA-BE503933AD71}" type="sibTrans" cxnId="{E4618CEB-51AB-43F0-AED8-49CE9F7F563B}">
      <dgm:prSet/>
      <dgm:spPr/>
      <dgm:t>
        <a:bodyPr/>
        <a:lstStyle/>
        <a:p>
          <a:endParaRPr lang="en-IE"/>
        </a:p>
      </dgm:t>
    </dgm:pt>
    <dgm:pt modelId="{5DBED2FB-4409-4856-ADED-24724E87873B}">
      <dgm:prSet/>
      <dgm:spPr/>
      <dgm:t>
        <a:bodyPr/>
        <a:lstStyle/>
        <a:p>
          <a:r>
            <a:rPr lang="en-IE" err="1">
              <a:solidFill>
                <a:schemeClr val="tx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BiodivRestore</a:t>
          </a:r>
          <a:r>
            <a:rPr lang="en-IE">
              <a:solidFill>
                <a:schemeClr val="tx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 knowledge hub </a:t>
          </a:r>
          <a:endParaRPr lang="en-IE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6745713-F6A5-443D-A4F4-0794D3A0140A}" type="parTrans" cxnId="{FF9EA535-8AF4-4B6F-95AD-0AC1888AF0BE}">
      <dgm:prSet/>
      <dgm:spPr/>
      <dgm:t>
        <a:bodyPr/>
        <a:lstStyle/>
        <a:p>
          <a:endParaRPr lang="en-IE"/>
        </a:p>
      </dgm:t>
    </dgm:pt>
    <dgm:pt modelId="{B4A58997-D636-4D59-B672-500E58C3725D}" type="sibTrans" cxnId="{FF9EA535-8AF4-4B6F-95AD-0AC1888AF0BE}">
      <dgm:prSet/>
      <dgm:spPr/>
      <dgm:t>
        <a:bodyPr/>
        <a:lstStyle/>
        <a:p>
          <a:endParaRPr lang="en-IE"/>
        </a:p>
      </dgm:t>
    </dgm:pt>
    <dgm:pt modelId="{8933B997-369E-40A3-8D92-BDDF5D0BBC26}">
      <dgm:prSet/>
      <dgm:spPr/>
      <dgm:t>
        <a:bodyPr/>
        <a:lstStyle/>
        <a:p>
          <a:r>
            <a:rPr lang="en-IE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Cluster 6</a:t>
          </a:r>
          <a:r>
            <a:rPr lang="en-IE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 </a:t>
          </a:r>
          <a:r>
            <a:rPr kumimoji="0" lang="en-US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Food, Bioeconomy, Natural Resources, Agriculture and Environment </a:t>
          </a:r>
          <a:endParaRPr lang="en-IE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4463598-CBBC-4A36-BC1E-987410D57264}" type="sibTrans" cxnId="{37DE8996-CA70-41D4-AB72-0CE6D697ADB9}">
      <dgm:prSet/>
      <dgm:spPr/>
      <dgm:t>
        <a:bodyPr/>
        <a:lstStyle/>
        <a:p>
          <a:endParaRPr lang="en-IE"/>
        </a:p>
      </dgm:t>
    </dgm:pt>
    <dgm:pt modelId="{9C12AADB-F202-429A-9037-03A882B73E96}" type="parTrans" cxnId="{37DE8996-CA70-41D4-AB72-0CE6D697ADB9}">
      <dgm:prSet/>
      <dgm:spPr/>
      <dgm:t>
        <a:bodyPr/>
        <a:lstStyle/>
        <a:p>
          <a:endParaRPr lang="en-IE"/>
        </a:p>
      </dgm:t>
    </dgm:pt>
    <dgm:pt modelId="{8F35D2C2-06FD-4E7A-A978-50A612C753C1}" type="pres">
      <dgm:prSet presAssocID="{9AD8C15A-0F64-49D4-87AB-194838474A5E}" presName="linear" presStyleCnt="0">
        <dgm:presLayoutVars>
          <dgm:animLvl val="lvl"/>
          <dgm:resizeHandles val="exact"/>
        </dgm:presLayoutVars>
      </dgm:prSet>
      <dgm:spPr/>
    </dgm:pt>
    <dgm:pt modelId="{6516CB70-710E-4E28-90D0-92D81DF5D478}" type="pres">
      <dgm:prSet presAssocID="{985EC4D6-78DC-4F73-87CA-500A212277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423D9F-7850-46A2-83E6-A18404A78D78}" type="pres">
      <dgm:prSet presAssocID="{985EC4D6-78DC-4F73-87CA-500A21227792}" presName="childText" presStyleLbl="revTx" presStyleIdx="0" presStyleCnt="3">
        <dgm:presLayoutVars>
          <dgm:bulletEnabled val="1"/>
        </dgm:presLayoutVars>
      </dgm:prSet>
      <dgm:spPr/>
    </dgm:pt>
    <dgm:pt modelId="{80B5BDC9-8A5E-4AC2-A98B-E9B08A26217F}" type="pres">
      <dgm:prSet presAssocID="{CF989CE8-1A09-488C-BAF4-A5B680FFFD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615CEA-3E89-4ED4-8F2A-B592D8701336}" type="pres">
      <dgm:prSet presAssocID="{CF989CE8-1A09-488C-BAF4-A5B680FFFD23}" presName="childText" presStyleLbl="revTx" presStyleIdx="1" presStyleCnt="3">
        <dgm:presLayoutVars>
          <dgm:bulletEnabled val="1"/>
        </dgm:presLayoutVars>
      </dgm:prSet>
      <dgm:spPr/>
    </dgm:pt>
    <dgm:pt modelId="{8EAACF4C-602F-4962-B18F-6A985A8CB377}" type="pres">
      <dgm:prSet presAssocID="{AF3D861D-837B-4456-BD0B-56403EEEB7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5D8BC5-B7CF-4208-BD7F-51A8F02005F3}" type="pres">
      <dgm:prSet presAssocID="{AF3D861D-837B-4456-BD0B-56403EEEB73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E86B505-D748-43D2-A592-8385F1F7A487}" type="presOf" srcId="{CE95DF19-C577-450E-AF0A-1126E74164B6}" destId="{99615CEA-3E89-4ED4-8F2A-B592D8701336}" srcOrd="0" destOrd="2" presId="urn:microsoft.com/office/officeart/2005/8/layout/vList2"/>
    <dgm:cxn modelId="{4B15381F-C0FC-4301-91E7-16D5E33A4370}" srcId="{9AD8C15A-0F64-49D4-87AB-194838474A5E}" destId="{CF989CE8-1A09-488C-BAF4-A5B680FFFD23}" srcOrd="1" destOrd="0" parTransId="{4D21AE4D-1063-4174-A9AE-7903F0069851}" sibTransId="{3B3CE61B-0570-46E7-8E88-961FB04D8878}"/>
    <dgm:cxn modelId="{9C709020-3F0E-4665-BE22-8B82566F5294}" type="presOf" srcId="{637AACF0-B38E-4DCE-9D28-893A276E0545}" destId="{99615CEA-3E89-4ED4-8F2A-B592D8701336}" srcOrd="0" destOrd="0" presId="urn:microsoft.com/office/officeart/2005/8/layout/vList2"/>
    <dgm:cxn modelId="{FF9EA535-8AF4-4B6F-95AD-0AC1888AF0BE}" srcId="{1FF4646E-8E47-46E2-9C8C-1025E5DA0A9A}" destId="{5DBED2FB-4409-4856-ADED-24724E87873B}" srcOrd="0" destOrd="0" parTransId="{56745713-F6A5-443D-A4F4-0794D3A0140A}" sibTransId="{B4A58997-D636-4D59-B672-500E58C3725D}"/>
    <dgm:cxn modelId="{1CD6B95C-0BCE-49D0-8CDE-43AA2C9588A0}" type="presOf" srcId="{CF989CE8-1A09-488C-BAF4-A5B680FFFD23}" destId="{80B5BDC9-8A5E-4AC2-A98B-E9B08A26217F}" srcOrd="0" destOrd="0" presId="urn:microsoft.com/office/officeart/2005/8/layout/vList2"/>
    <dgm:cxn modelId="{42B57F46-A83C-439F-BA91-2FBAD1841FDF}" srcId="{9AD8C15A-0F64-49D4-87AB-194838474A5E}" destId="{985EC4D6-78DC-4F73-87CA-500A21227792}" srcOrd="0" destOrd="0" parTransId="{1A20E69A-C8BE-4E5F-BE47-46822E1DEB57}" sibTransId="{5CCB0C72-170C-440C-9BE5-69A4EE2FF87A}"/>
    <dgm:cxn modelId="{B6D9DC4D-D34E-450D-A211-064A68FE5E36}" srcId="{CF989CE8-1A09-488C-BAF4-A5B680FFFD23}" destId="{637AACF0-B38E-4DCE-9D28-893A276E0545}" srcOrd="0" destOrd="0" parTransId="{790232E5-EB24-4519-9E25-BB22A205CD2B}" sibTransId="{9DF2EB65-5F6C-490D-B107-FB14417955D6}"/>
    <dgm:cxn modelId="{B2EA004E-018A-4B34-9CD3-EED8D542D576}" srcId="{985EC4D6-78DC-4F73-87CA-500A21227792}" destId="{13DB3538-C7B9-4686-879C-DBFCEE03C0F2}" srcOrd="1" destOrd="0" parTransId="{DEB2C09A-CD18-4392-A597-4D39A3911853}" sibTransId="{82BF6C17-25B0-4F67-B63D-28CF74AF4431}"/>
    <dgm:cxn modelId="{D866DA70-57C2-4E84-B9C2-4370891451D4}" srcId="{CE95DF19-C577-450E-AF0A-1126E74164B6}" destId="{EC32687C-E639-47F3-B8BD-FC08291D4BA4}" srcOrd="0" destOrd="0" parTransId="{849FEE26-DF0E-4777-BCA5-59B26CB47828}" sibTransId="{1D09ECD5-3EE5-4C29-9671-35D25A1712B1}"/>
    <dgm:cxn modelId="{14289874-66F7-4C33-A7ED-92A7932C104B}" type="presOf" srcId="{8933B997-369E-40A3-8D92-BDDF5D0BBC26}" destId="{99615CEA-3E89-4ED4-8F2A-B592D8701336}" srcOrd="0" destOrd="1" presId="urn:microsoft.com/office/officeart/2005/8/layout/vList2"/>
    <dgm:cxn modelId="{221C2575-6248-4D9D-8995-3F5BA3525AA1}" type="presOf" srcId="{26947DA1-DB58-4EB9-BFCE-951A83D25D35}" destId="{DD423D9F-7850-46A2-83E6-A18404A78D78}" srcOrd="0" destOrd="0" presId="urn:microsoft.com/office/officeart/2005/8/layout/vList2"/>
    <dgm:cxn modelId="{AB267482-7485-4356-9D6E-61918B6364B6}" srcId="{985EC4D6-78DC-4F73-87CA-500A21227792}" destId="{26947DA1-DB58-4EB9-BFCE-951A83D25D35}" srcOrd="0" destOrd="0" parTransId="{B498FEAD-C99A-4F08-9750-4A1C559A541F}" sibTransId="{3BD43BA0-6D2B-4F73-94D2-752F37766ACF}"/>
    <dgm:cxn modelId="{0F69C383-8AEE-43D9-9BDA-E2E1C099BC1E}" type="presOf" srcId="{1FF4646E-8E47-46E2-9C8C-1025E5DA0A9A}" destId="{99615CEA-3E89-4ED4-8F2A-B592D8701336}" srcOrd="0" destOrd="5" presId="urn:microsoft.com/office/officeart/2005/8/layout/vList2"/>
    <dgm:cxn modelId="{85B25B86-1095-474A-9386-042D80C81063}" srcId="{AF3D861D-837B-4456-BD0B-56403EEEB73D}" destId="{8B189426-4CF4-432F-B41C-EAB39D776EFD}" srcOrd="0" destOrd="0" parTransId="{819DB5CE-5FB5-4BE5-9940-D453BC34756A}" sibTransId="{322A4C7A-CCC0-4A0E-B378-7C1EA1BBB5EE}"/>
    <dgm:cxn modelId="{67854C88-ABC5-4226-8352-2468C4F4649F}" type="presOf" srcId="{985EC4D6-78DC-4F73-87CA-500A21227792}" destId="{6516CB70-710E-4E28-90D0-92D81DF5D478}" srcOrd="0" destOrd="0" presId="urn:microsoft.com/office/officeart/2005/8/layout/vList2"/>
    <dgm:cxn modelId="{37DE8996-CA70-41D4-AB72-0CE6D697ADB9}" srcId="{CF989CE8-1A09-488C-BAF4-A5B680FFFD23}" destId="{8933B997-369E-40A3-8D92-BDDF5D0BBC26}" srcOrd="1" destOrd="0" parTransId="{9C12AADB-F202-429A-9037-03A882B73E96}" sibTransId="{64463598-CBBC-4A36-BC1E-987410D57264}"/>
    <dgm:cxn modelId="{1CA84EA0-BB78-4336-9787-7FC0B5E47712}" type="presOf" srcId="{13DB3538-C7B9-4686-879C-DBFCEE03C0F2}" destId="{DD423D9F-7850-46A2-83E6-A18404A78D78}" srcOrd="0" destOrd="1" presId="urn:microsoft.com/office/officeart/2005/8/layout/vList2"/>
    <dgm:cxn modelId="{0836A7AE-E245-46A3-9E0E-39CA4CD63398}" srcId="{CE95DF19-C577-450E-AF0A-1126E74164B6}" destId="{40D5786C-6876-4081-B50D-7A420205876B}" srcOrd="1" destOrd="0" parTransId="{D43B4AB4-A0B6-4C38-BF4E-0109B4FA121D}" sibTransId="{B74E57C7-F7B6-493E-8A1F-ED6C022A329C}"/>
    <dgm:cxn modelId="{56AE6DB5-1C63-44A6-B1E7-78E9BE81A251}" srcId="{9AD8C15A-0F64-49D4-87AB-194838474A5E}" destId="{AF3D861D-837B-4456-BD0B-56403EEEB73D}" srcOrd="2" destOrd="0" parTransId="{0B301EFA-226A-4943-BEA5-BB86EAE0C965}" sibTransId="{841259D7-9669-4219-8E75-451835AE89A6}"/>
    <dgm:cxn modelId="{1EAD5DB8-1450-4EA1-B6DF-8E3E2C2C2600}" srcId="{CF989CE8-1A09-488C-BAF4-A5B680FFFD23}" destId="{CE95DF19-C577-450E-AF0A-1126E74164B6}" srcOrd="2" destOrd="0" parTransId="{E9079330-D73D-4127-9A01-CE9ADDD782DD}" sibTransId="{33B26E81-7ED2-4A9B-8D68-473C6E713C31}"/>
    <dgm:cxn modelId="{F5A3BCCB-1305-4462-9E11-518D6A7A37E8}" type="presOf" srcId="{40D5786C-6876-4081-B50D-7A420205876B}" destId="{99615CEA-3E89-4ED4-8F2A-B592D8701336}" srcOrd="0" destOrd="4" presId="urn:microsoft.com/office/officeart/2005/8/layout/vList2"/>
    <dgm:cxn modelId="{01A121DB-81D3-4590-93D9-1AECC63A59FC}" type="presOf" srcId="{9AD8C15A-0F64-49D4-87AB-194838474A5E}" destId="{8F35D2C2-06FD-4E7A-A978-50A612C753C1}" srcOrd="0" destOrd="0" presId="urn:microsoft.com/office/officeart/2005/8/layout/vList2"/>
    <dgm:cxn modelId="{2AC73DE2-AF9D-4E4E-A995-F99C7F37432E}" type="presOf" srcId="{AF3D861D-837B-4456-BD0B-56403EEEB73D}" destId="{8EAACF4C-602F-4962-B18F-6A985A8CB377}" srcOrd="0" destOrd="0" presId="urn:microsoft.com/office/officeart/2005/8/layout/vList2"/>
    <dgm:cxn modelId="{E4618CEB-51AB-43F0-AED8-49CE9F7F563B}" srcId="{CF989CE8-1A09-488C-BAF4-A5B680FFFD23}" destId="{1FF4646E-8E47-46E2-9C8C-1025E5DA0A9A}" srcOrd="3" destOrd="0" parTransId="{01941641-A2C8-4AC0-8901-7156A36D670B}" sibTransId="{22BBAEB2-FC81-4457-8BEA-BE503933AD71}"/>
    <dgm:cxn modelId="{27ACD6F2-E5E8-4F59-A550-4530F96364BC}" type="presOf" srcId="{EC32687C-E639-47F3-B8BD-FC08291D4BA4}" destId="{99615CEA-3E89-4ED4-8F2A-B592D8701336}" srcOrd="0" destOrd="3" presId="urn:microsoft.com/office/officeart/2005/8/layout/vList2"/>
    <dgm:cxn modelId="{BBA9F9F7-AD0F-477C-8E79-77512F0EEF9B}" type="presOf" srcId="{5DBED2FB-4409-4856-ADED-24724E87873B}" destId="{99615CEA-3E89-4ED4-8F2A-B592D8701336}" srcOrd="0" destOrd="6" presId="urn:microsoft.com/office/officeart/2005/8/layout/vList2"/>
    <dgm:cxn modelId="{3EF113FC-4796-4242-BF31-CE7DFB731547}" type="presOf" srcId="{8B189426-4CF4-432F-B41C-EAB39D776EFD}" destId="{F45D8BC5-B7CF-4208-BD7F-51A8F02005F3}" srcOrd="0" destOrd="0" presId="urn:microsoft.com/office/officeart/2005/8/layout/vList2"/>
    <dgm:cxn modelId="{38C2FF26-4442-4069-B239-290E5EFE1CF8}" type="presParOf" srcId="{8F35D2C2-06FD-4E7A-A978-50A612C753C1}" destId="{6516CB70-710E-4E28-90D0-92D81DF5D478}" srcOrd="0" destOrd="0" presId="urn:microsoft.com/office/officeart/2005/8/layout/vList2"/>
    <dgm:cxn modelId="{0F18E9FF-B028-45D7-97CB-A2809C6DC654}" type="presParOf" srcId="{8F35D2C2-06FD-4E7A-A978-50A612C753C1}" destId="{DD423D9F-7850-46A2-83E6-A18404A78D78}" srcOrd="1" destOrd="0" presId="urn:microsoft.com/office/officeart/2005/8/layout/vList2"/>
    <dgm:cxn modelId="{D4B2C1CE-1018-4CE7-B038-73A3F3E1D7BA}" type="presParOf" srcId="{8F35D2C2-06FD-4E7A-A978-50A612C753C1}" destId="{80B5BDC9-8A5E-4AC2-A98B-E9B08A26217F}" srcOrd="2" destOrd="0" presId="urn:microsoft.com/office/officeart/2005/8/layout/vList2"/>
    <dgm:cxn modelId="{9228BBF1-50C0-490D-914D-57F013BAD890}" type="presParOf" srcId="{8F35D2C2-06FD-4E7A-A978-50A612C753C1}" destId="{99615CEA-3E89-4ED4-8F2A-B592D8701336}" srcOrd="3" destOrd="0" presId="urn:microsoft.com/office/officeart/2005/8/layout/vList2"/>
    <dgm:cxn modelId="{3B574EA4-3072-470F-9C9E-57054210521D}" type="presParOf" srcId="{8F35D2C2-06FD-4E7A-A978-50A612C753C1}" destId="{8EAACF4C-602F-4962-B18F-6A985A8CB377}" srcOrd="4" destOrd="0" presId="urn:microsoft.com/office/officeart/2005/8/layout/vList2"/>
    <dgm:cxn modelId="{4730245B-3528-4778-9880-2ACC196693FA}" type="presParOf" srcId="{8F35D2C2-06FD-4E7A-A978-50A612C753C1}" destId="{F45D8BC5-B7CF-4208-BD7F-51A8F02005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5CF47-4EED-438B-9DEE-98273FD8625D}">
      <dsp:nvSpPr>
        <dsp:cNvPr id="0" name=""/>
        <dsp:cNvSpPr/>
      </dsp:nvSpPr>
      <dsp:spPr>
        <a:xfrm>
          <a:off x="9168" y="1327098"/>
          <a:ext cx="2522683" cy="29615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b="0" kern="1200"/>
            <a:t>20% of EU land and sea by 2030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IE" sz="2200" b="0" kern="1200"/>
          </a:br>
          <a:r>
            <a:rPr lang="en-IE" sz="2200" b="0" kern="1200"/>
            <a:t>All ecosystems in need of restoration by 2050</a:t>
          </a:r>
        </a:p>
      </dsp:txBody>
      <dsp:txXfrm>
        <a:off x="83055" y="1400985"/>
        <a:ext cx="2374909" cy="2813742"/>
      </dsp:txXfrm>
    </dsp:sp>
    <dsp:sp modelId="{B6A75BE7-4152-4686-896B-D435FCD695FF}">
      <dsp:nvSpPr>
        <dsp:cNvPr id="0" name=""/>
        <dsp:cNvSpPr/>
      </dsp:nvSpPr>
      <dsp:spPr>
        <a:xfrm rot="17692822">
          <a:off x="1837181" y="1699734"/>
          <a:ext cx="23984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98415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900" kern="1200"/>
        </a:p>
      </dsp:txBody>
      <dsp:txXfrm>
        <a:off x="2976428" y="1659988"/>
        <a:ext cx="119920" cy="119920"/>
      </dsp:txXfrm>
    </dsp:sp>
    <dsp:sp modelId="{6EFE9541-ED2C-4A02-9148-CC6F14E67342}">
      <dsp:nvSpPr>
        <dsp:cNvPr id="0" name=""/>
        <dsp:cNvSpPr/>
      </dsp:nvSpPr>
      <dsp:spPr>
        <a:xfrm>
          <a:off x="3540925" y="1371"/>
          <a:ext cx="2522683" cy="126134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Recovery of ecosystems</a:t>
          </a:r>
          <a:endParaRPr lang="en-IE" sz="2200" b="0" kern="1200"/>
        </a:p>
      </dsp:txBody>
      <dsp:txXfrm>
        <a:off x="3577868" y="38314"/>
        <a:ext cx="2448797" cy="1187455"/>
      </dsp:txXfrm>
    </dsp:sp>
    <dsp:sp modelId="{BDD2A294-0EE1-4060-86DA-9ADAF5C05771}">
      <dsp:nvSpPr>
        <dsp:cNvPr id="0" name=""/>
        <dsp:cNvSpPr/>
      </dsp:nvSpPr>
      <dsp:spPr>
        <a:xfrm rot="19457599">
          <a:off x="2415050" y="2425005"/>
          <a:ext cx="12426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2677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3005322" y="2414153"/>
        <a:ext cx="62133" cy="62133"/>
      </dsp:txXfrm>
    </dsp:sp>
    <dsp:sp modelId="{BC05C352-5425-48F4-ADC1-DA670AA0249B}">
      <dsp:nvSpPr>
        <dsp:cNvPr id="0" name=""/>
        <dsp:cNvSpPr/>
      </dsp:nvSpPr>
      <dsp:spPr>
        <a:xfrm>
          <a:off x="3540925" y="1451914"/>
          <a:ext cx="2522683" cy="126134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Climate action and land degradation neutrality</a:t>
          </a:r>
          <a:endParaRPr lang="en-IE" sz="2200" b="0" kern="1200"/>
        </a:p>
      </dsp:txBody>
      <dsp:txXfrm>
        <a:off x="3577868" y="1488857"/>
        <a:ext cx="2448797" cy="1187455"/>
      </dsp:txXfrm>
    </dsp:sp>
    <dsp:sp modelId="{697A2818-6B05-427E-BA4B-88F2F3521619}">
      <dsp:nvSpPr>
        <dsp:cNvPr id="0" name=""/>
        <dsp:cNvSpPr/>
      </dsp:nvSpPr>
      <dsp:spPr>
        <a:xfrm rot="2142401">
          <a:off x="2415050" y="3150277"/>
          <a:ext cx="12426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2677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3005322" y="3139425"/>
        <a:ext cx="62133" cy="62133"/>
      </dsp:txXfrm>
    </dsp:sp>
    <dsp:sp modelId="{E5E2351C-4903-40ED-A7E3-0E68E57E558F}">
      <dsp:nvSpPr>
        <dsp:cNvPr id="0" name=""/>
        <dsp:cNvSpPr/>
      </dsp:nvSpPr>
      <dsp:spPr>
        <a:xfrm>
          <a:off x="3540925" y="2902457"/>
          <a:ext cx="2522683" cy="126134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Enhancing food security</a:t>
          </a:r>
          <a:endParaRPr lang="en-IE" sz="2200" b="0" kern="1200"/>
        </a:p>
      </dsp:txBody>
      <dsp:txXfrm>
        <a:off x="3577868" y="2939400"/>
        <a:ext cx="2448797" cy="1187455"/>
      </dsp:txXfrm>
    </dsp:sp>
    <dsp:sp modelId="{2539AB6B-DB40-4838-A2D9-5BAD07F4C21B}">
      <dsp:nvSpPr>
        <dsp:cNvPr id="0" name=""/>
        <dsp:cNvSpPr/>
      </dsp:nvSpPr>
      <dsp:spPr>
        <a:xfrm rot="3907178">
          <a:off x="1837181" y="3875548"/>
          <a:ext cx="23984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98415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900" kern="1200"/>
        </a:p>
      </dsp:txBody>
      <dsp:txXfrm>
        <a:off x="2976428" y="3835803"/>
        <a:ext cx="119920" cy="119920"/>
      </dsp:txXfrm>
    </dsp:sp>
    <dsp:sp modelId="{23759FF3-DE65-4B10-AF6A-8ABD2E63468F}">
      <dsp:nvSpPr>
        <dsp:cNvPr id="0" name=""/>
        <dsp:cNvSpPr/>
      </dsp:nvSpPr>
      <dsp:spPr>
        <a:xfrm>
          <a:off x="3540925" y="4353000"/>
          <a:ext cx="2522683" cy="126134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EU international commitments</a:t>
          </a:r>
          <a:endParaRPr lang="en-IE" sz="2200" b="0" kern="1200"/>
        </a:p>
      </dsp:txBody>
      <dsp:txXfrm>
        <a:off x="3577868" y="4389943"/>
        <a:ext cx="2448797" cy="1187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4BA8-BA9B-4CFF-858E-B16C4EDC33D9}">
      <dsp:nvSpPr>
        <dsp:cNvPr id="0" name=""/>
        <dsp:cNvSpPr/>
      </dsp:nvSpPr>
      <dsp:spPr>
        <a:xfrm>
          <a:off x="0" y="227383"/>
          <a:ext cx="6774154" cy="3194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noProof="0" dirty="0"/>
            <a:t>Restoration of coastal (Art 4., Annex I) and marine seabed habitats (Art. 5, Annex II)</a:t>
          </a:r>
        </a:p>
      </dsp:txBody>
      <dsp:txXfrm>
        <a:off x="15592" y="242975"/>
        <a:ext cx="6742970" cy="288225"/>
      </dsp:txXfrm>
    </dsp:sp>
    <dsp:sp modelId="{7579EEFE-78D3-4731-AB36-5717A2CA2D77}">
      <dsp:nvSpPr>
        <dsp:cNvPr id="0" name=""/>
        <dsp:cNvSpPr/>
      </dsp:nvSpPr>
      <dsp:spPr>
        <a:xfrm>
          <a:off x="0" y="546793"/>
          <a:ext cx="6774154" cy="66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kern="1200" noProof="0">
              <a:solidFill>
                <a:schemeClr val="tx1"/>
              </a:solidFill>
            </a:rPr>
            <a:t>Annex I: </a:t>
          </a:r>
          <a:r>
            <a:rPr lang="en-IE" sz="1100" b="1" kern="1200" noProof="0">
              <a:solidFill>
                <a:schemeClr val="tx1"/>
              </a:solidFill>
            </a:rPr>
            <a:t>estuaries, mudflats and sandflats, coastal lagoons</a:t>
          </a:r>
          <a:r>
            <a:rPr lang="en-IE" sz="1100" kern="1200" noProof="0">
              <a:solidFill>
                <a:schemeClr val="tx1"/>
              </a:solidFill>
            </a:rPr>
            <a:t>,… </a:t>
          </a:r>
          <a:endParaRPr lang="en-IE" sz="1100" kern="1200" noProof="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kern="1200" noProof="0">
              <a:solidFill>
                <a:schemeClr val="tx1"/>
              </a:solidFill>
            </a:rPr>
            <a:t>Annex II Groups 1 to 6: </a:t>
          </a:r>
          <a:r>
            <a:rPr lang="en-IE" sz="1100" b="1" kern="1200" noProof="0">
              <a:solidFill>
                <a:schemeClr val="tx1"/>
              </a:solidFill>
            </a:rPr>
            <a:t>seagrass beds; macroalgal forests; shellfish beds; maerl beds; coral, sponge and coralligeneous beds; vents and seeps</a:t>
          </a:r>
          <a:endParaRPr lang="en-IE" sz="1100" b="1" kern="1200" noProof="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kern="1200" noProof="0">
              <a:solidFill>
                <a:schemeClr val="tx1"/>
              </a:solidFill>
            </a:rPr>
            <a:t>Annex II Group 7: </a:t>
          </a:r>
          <a:r>
            <a:rPr lang="en-IE" sz="1100" b="1" kern="1200" noProof="0">
              <a:solidFill>
                <a:schemeClr val="tx1"/>
              </a:solidFill>
            </a:rPr>
            <a:t>soft sediments </a:t>
          </a:r>
          <a:r>
            <a:rPr lang="en-IE" sz="1100" kern="1200" noProof="0">
              <a:solidFill>
                <a:schemeClr val="tx1"/>
              </a:solidFill>
            </a:rPr>
            <a:t>(not deeper than 1000 metres of depth)</a:t>
          </a:r>
          <a:endParaRPr lang="en-IE" sz="1100" kern="1200" noProof="0" dirty="0">
            <a:solidFill>
              <a:schemeClr val="tx1"/>
            </a:solidFill>
          </a:endParaRPr>
        </a:p>
      </dsp:txBody>
      <dsp:txXfrm>
        <a:off x="0" y="546793"/>
        <a:ext cx="6774154" cy="666540"/>
      </dsp:txXfrm>
    </dsp:sp>
    <dsp:sp modelId="{17394A6C-3B15-47D0-8CC2-878DAB9CD136}">
      <dsp:nvSpPr>
        <dsp:cNvPr id="0" name=""/>
        <dsp:cNvSpPr/>
      </dsp:nvSpPr>
      <dsp:spPr>
        <a:xfrm>
          <a:off x="0" y="1213333"/>
          <a:ext cx="6774154" cy="319409"/>
        </a:xfrm>
        <a:prstGeom prst="roundRect">
          <a:avLst/>
        </a:prstGeom>
        <a:solidFill>
          <a:schemeClr val="accent2">
            <a:shade val="80000"/>
            <a:hueOff val="29212"/>
            <a:satOff val="1091"/>
            <a:lumOff val="405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kern="1200" noProof="0" dirty="0"/>
            <a:t>Put in place measures to improve to good condition areas not in good condition</a:t>
          </a:r>
          <a:endParaRPr lang="en-IE" sz="1400" kern="1200" noProof="0" dirty="0"/>
        </a:p>
      </dsp:txBody>
      <dsp:txXfrm>
        <a:off x="15592" y="1228925"/>
        <a:ext cx="6742970" cy="288225"/>
      </dsp:txXfrm>
    </dsp:sp>
    <dsp:sp modelId="{29F9A64A-458E-4C66-AD29-3C07689B2761}">
      <dsp:nvSpPr>
        <dsp:cNvPr id="0" name=""/>
        <dsp:cNvSpPr/>
      </dsp:nvSpPr>
      <dsp:spPr>
        <a:xfrm>
          <a:off x="0" y="1532743"/>
          <a:ext cx="67741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1" kern="1200" noProof="0" dirty="0"/>
            <a:t>2030 – covering at least 30% of total area not in good condition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 dirty="0"/>
            <a:t>2040 – covering at least 60% of total area not in good condition</a:t>
          </a:r>
          <a:endParaRPr lang="en-IE" sz="11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 dirty="0"/>
            <a:t>2050 – covering at least 90% of total area not in good condition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i="1" kern="1200" noProof="0" dirty="0"/>
            <a:t>Some differences in targets between Articles 4 and 5 and between marine Groups 1-6 and Group 7</a:t>
          </a:r>
        </a:p>
      </dsp:txBody>
      <dsp:txXfrm>
        <a:off x="0" y="1532743"/>
        <a:ext cx="6774154" cy="695520"/>
      </dsp:txXfrm>
    </dsp:sp>
    <dsp:sp modelId="{EB206AF7-5AAF-4024-B89D-09D99F3B645C}">
      <dsp:nvSpPr>
        <dsp:cNvPr id="0" name=""/>
        <dsp:cNvSpPr/>
      </dsp:nvSpPr>
      <dsp:spPr>
        <a:xfrm>
          <a:off x="0" y="2228263"/>
          <a:ext cx="6774154" cy="319409"/>
        </a:xfrm>
        <a:prstGeom prst="roundRect">
          <a:avLst/>
        </a:prstGeom>
        <a:solidFill>
          <a:schemeClr val="accent2">
            <a:shade val="80000"/>
            <a:hueOff val="58423"/>
            <a:satOff val="2182"/>
            <a:lumOff val="8101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kern="1200" noProof="0" dirty="0"/>
            <a:t>Re-establishment of habitats to reach their favourable reference area</a:t>
          </a:r>
        </a:p>
      </dsp:txBody>
      <dsp:txXfrm>
        <a:off x="15592" y="2243855"/>
        <a:ext cx="6742970" cy="288225"/>
      </dsp:txXfrm>
    </dsp:sp>
    <dsp:sp modelId="{728F7684-217B-4DA5-AF94-3DA5805CA19E}">
      <dsp:nvSpPr>
        <dsp:cNvPr id="0" name=""/>
        <dsp:cNvSpPr/>
      </dsp:nvSpPr>
      <dsp:spPr>
        <a:xfrm>
          <a:off x="0" y="2547673"/>
          <a:ext cx="6774154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 dirty="0"/>
            <a:t>2030/2040/2050 – 30%/60%/100% </a:t>
          </a:r>
          <a:r>
            <a:rPr lang="en-IE" sz="1100" b="1" kern="1200" noProof="0" dirty="0"/>
            <a:t>of additional area </a:t>
          </a:r>
          <a:r>
            <a:rPr lang="en-IE" sz="1100" b="0" kern="1200" noProof="0" dirty="0"/>
            <a:t>for each group from 1 to 6</a:t>
          </a:r>
        </a:p>
      </dsp:txBody>
      <dsp:txXfrm>
        <a:off x="0" y="2547673"/>
        <a:ext cx="6774154" cy="231840"/>
      </dsp:txXfrm>
    </dsp:sp>
    <dsp:sp modelId="{8B703E34-00BC-406F-B254-0DA0281FF247}">
      <dsp:nvSpPr>
        <dsp:cNvPr id="0" name=""/>
        <dsp:cNvSpPr/>
      </dsp:nvSpPr>
      <dsp:spPr>
        <a:xfrm>
          <a:off x="0" y="2779513"/>
          <a:ext cx="6774154" cy="319409"/>
        </a:xfrm>
        <a:prstGeom prst="roundRect">
          <a:avLst/>
        </a:prstGeom>
        <a:solidFill>
          <a:schemeClr val="accent2">
            <a:shade val="80000"/>
            <a:hueOff val="87635"/>
            <a:satOff val="3273"/>
            <a:lumOff val="12151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kern="1200" noProof="0"/>
            <a:t>Restoration of habitats of species</a:t>
          </a:r>
        </a:p>
      </dsp:txBody>
      <dsp:txXfrm>
        <a:off x="15592" y="2795105"/>
        <a:ext cx="6742970" cy="288225"/>
      </dsp:txXfrm>
    </dsp:sp>
    <dsp:sp modelId="{444264AE-1FC0-4385-BD74-4A4B96C7001C}">
      <dsp:nvSpPr>
        <dsp:cNvPr id="0" name=""/>
        <dsp:cNvSpPr/>
      </dsp:nvSpPr>
      <dsp:spPr>
        <a:xfrm>
          <a:off x="0" y="3098923"/>
          <a:ext cx="677415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1" kern="1200" noProof="0" dirty="0"/>
            <a:t>Covered by the Birds and Habitats Directives + additional species </a:t>
          </a:r>
          <a:r>
            <a:rPr lang="en-IE" sz="1100" b="0" kern="1200" noProof="0" dirty="0"/>
            <a:t>(Annex III)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 dirty="0"/>
            <a:t>Quality and quantity of habitat, connectivity</a:t>
          </a:r>
        </a:p>
      </dsp:txBody>
      <dsp:txXfrm>
        <a:off x="0" y="3098923"/>
        <a:ext cx="6774154" cy="347760"/>
      </dsp:txXfrm>
    </dsp:sp>
    <dsp:sp modelId="{BBF97794-73E3-4FD9-89B3-CA4CEC58C88E}">
      <dsp:nvSpPr>
        <dsp:cNvPr id="0" name=""/>
        <dsp:cNvSpPr/>
      </dsp:nvSpPr>
      <dsp:spPr>
        <a:xfrm>
          <a:off x="0" y="3446683"/>
          <a:ext cx="6774154" cy="319409"/>
        </a:xfrm>
        <a:prstGeom prst="roundRect">
          <a:avLst/>
        </a:prstGeom>
        <a:solidFill>
          <a:schemeClr val="accent2">
            <a:shade val="80000"/>
            <a:hueOff val="116846"/>
            <a:satOff val="4364"/>
            <a:lumOff val="16201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kern="1200" noProof="0" dirty="0"/>
            <a:t>Filling the knowledge gap</a:t>
          </a:r>
        </a:p>
      </dsp:txBody>
      <dsp:txXfrm>
        <a:off x="15592" y="3462275"/>
        <a:ext cx="6742970" cy="288225"/>
      </dsp:txXfrm>
    </dsp:sp>
    <dsp:sp modelId="{3C109933-7647-4D52-9970-BAEB39ED7EC4}">
      <dsp:nvSpPr>
        <dsp:cNvPr id="0" name=""/>
        <dsp:cNvSpPr/>
      </dsp:nvSpPr>
      <dsp:spPr>
        <a:xfrm>
          <a:off x="0" y="3766093"/>
          <a:ext cx="6774154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1" kern="1200" noProof="0" dirty="0"/>
            <a:t>2030 – at least 50% of total area of all groups 1 to 6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 dirty="0"/>
            <a:t>2040 – all areas of all habitat types in groups 1 to 6, 50% of total area of group 7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/>
            <a:t>2050 – all areas of all habitat types in group 7</a:t>
          </a:r>
        </a:p>
      </dsp:txBody>
      <dsp:txXfrm>
        <a:off x="0" y="3766093"/>
        <a:ext cx="6774154" cy="521640"/>
      </dsp:txXfrm>
    </dsp:sp>
    <dsp:sp modelId="{E72896F4-5572-4930-BA7C-E56D25715B2F}">
      <dsp:nvSpPr>
        <dsp:cNvPr id="0" name=""/>
        <dsp:cNvSpPr/>
      </dsp:nvSpPr>
      <dsp:spPr>
        <a:xfrm>
          <a:off x="0" y="4287733"/>
          <a:ext cx="6774154" cy="319409"/>
        </a:xfrm>
        <a:prstGeom prst="roundRect">
          <a:avLst/>
        </a:prstGeom>
        <a:solidFill>
          <a:schemeClr val="accent2">
            <a:shade val="80000"/>
            <a:hueOff val="146058"/>
            <a:satOff val="5455"/>
            <a:lumOff val="20252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kern="1200" noProof="0" dirty="0"/>
            <a:t>Requirement to prevent non-significant deterioration</a:t>
          </a:r>
        </a:p>
      </dsp:txBody>
      <dsp:txXfrm>
        <a:off x="15592" y="4303325"/>
        <a:ext cx="6742970" cy="288225"/>
      </dsp:txXfrm>
    </dsp:sp>
    <dsp:sp modelId="{4A08AFE4-A75C-44CE-A4C5-DA35D645BE35}">
      <dsp:nvSpPr>
        <dsp:cNvPr id="0" name=""/>
        <dsp:cNvSpPr/>
      </dsp:nvSpPr>
      <dsp:spPr>
        <a:xfrm>
          <a:off x="0" y="4607143"/>
          <a:ext cx="677415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 dirty="0"/>
            <a:t>Area where good condition has been reached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b="0" kern="1200" noProof="0"/>
            <a:t>Area in good condition or necessary to reach restoration targets</a:t>
          </a:r>
        </a:p>
      </dsp:txBody>
      <dsp:txXfrm>
        <a:off x="0" y="4607143"/>
        <a:ext cx="6774154" cy="347760"/>
      </dsp:txXfrm>
    </dsp:sp>
    <dsp:sp modelId="{025C7C7D-6153-4310-8182-90DEEC6B2C65}">
      <dsp:nvSpPr>
        <dsp:cNvPr id="0" name=""/>
        <dsp:cNvSpPr/>
      </dsp:nvSpPr>
      <dsp:spPr>
        <a:xfrm>
          <a:off x="0" y="4954903"/>
          <a:ext cx="6774154" cy="319409"/>
        </a:xfrm>
        <a:prstGeom prst="roundRect">
          <a:avLst/>
        </a:prstGeom>
        <a:solidFill>
          <a:schemeClr val="accent2">
            <a:shade val="80000"/>
            <a:hueOff val="175269"/>
            <a:satOff val="6546"/>
            <a:lumOff val="24302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noProof="0" dirty="0"/>
            <a:t>Use of tools from the common fisheries policy </a:t>
          </a:r>
        </a:p>
      </dsp:txBody>
      <dsp:txXfrm>
        <a:off x="15592" y="4970495"/>
        <a:ext cx="6742970" cy="288225"/>
      </dsp:txXfrm>
    </dsp:sp>
    <dsp:sp modelId="{F2DB80EE-2CBB-4F32-875A-FFED4EE4010E}">
      <dsp:nvSpPr>
        <dsp:cNvPr id="0" name=""/>
        <dsp:cNvSpPr/>
      </dsp:nvSpPr>
      <dsp:spPr>
        <a:xfrm>
          <a:off x="0" y="5274313"/>
          <a:ext cx="6774154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7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100" kern="1200" noProof="0" dirty="0"/>
            <a:t>Submission of joint recommendations - 18 months before deadline for targets</a:t>
          </a:r>
        </a:p>
      </dsp:txBody>
      <dsp:txXfrm>
        <a:off x="0" y="5274313"/>
        <a:ext cx="6774154" cy="23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C3C78-183D-495A-8665-B000A5BC30CE}">
      <dsp:nvSpPr>
        <dsp:cNvPr id="0" name=""/>
        <dsp:cNvSpPr/>
      </dsp:nvSpPr>
      <dsp:spPr>
        <a:xfrm>
          <a:off x="0" y="215440"/>
          <a:ext cx="4217993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0" kern="1200"/>
            <a:t>Derogations and flexibilities</a:t>
          </a:r>
        </a:p>
      </dsp:txBody>
      <dsp:txXfrm>
        <a:off x="20047" y="235487"/>
        <a:ext cx="4177899" cy="370575"/>
      </dsp:txXfrm>
    </dsp:sp>
    <dsp:sp modelId="{5678E1F9-FDDC-4E8A-879B-60D6777F205C}">
      <dsp:nvSpPr>
        <dsp:cNvPr id="0" name=""/>
        <dsp:cNvSpPr/>
      </dsp:nvSpPr>
      <dsp:spPr>
        <a:xfrm>
          <a:off x="0" y="632851"/>
          <a:ext cx="4217993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2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400" b="0" kern="1200">
              <a:latin typeface="+mj-lt"/>
            </a:rPr>
            <a:t>Re-establishment at 90% if 100% not possible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400" b="0" kern="1200">
              <a:latin typeface="+mj-lt"/>
            </a:rPr>
            <a:t>Non-deterioration: derogation for force-majeure, unavoidable habitat transformations directly caused by climate change, overriding public interest, action or inaction of third country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400" b="0" kern="1200" dirty="0">
              <a:latin typeface="+mj-lt"/>
            </a:rPr>
            <a:t>Further derogation for renewable energy and defence activities</a:t>
          </a:r>
        </a:p>
      </dsp:txBody>
      <dsp:txXfrm>
        <a:off x="0" y="632851"/>
        <a:ext cx="4217993" cy="1378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6CB70-710E-4E28-90D0-92D81DF5D478}">
      <dsp:nvSpPr>
        <dsp:cNvPr id="0" name=""/>
        <dsp:cNvSpPr/>
      </dsp:nvSpPr>
      <dsp:spPr>
        <a:xfrm>
          <a:off x="0" y="129288"/>
          <a:ext cx="3789573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Horizon 2020</a:t>
          </a:r>
        </a:p>
      </dsp:txBody>
      <dsp:txXfrm>
        <a:off x="23388" y="152676"/>
        <a:ext cx="3742797" cy="432338"/>
      </dsp:txXfrm>
    </dsp:sp>
    <dsp:sp modelId="{DD423D9F-7850-46A2-83E6-A18404A78D78}">
      <dsp:nvSpPr>
        <dsp:cNvPr id="0" name=""/>
        <dsp:cNvSpPr/>
      </dsp:nvSpPr>
      <dsp:spPr>
        <a:xfrm>
          <a:off x="0" y="608403"/>
          <a:ext cx="378957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1" kern="1200"/>
            <a:t>EU investments </a:t>
          </a:r>
          <a:r>
            <a:rPr lang="en-GB" sz="1600" b="0" i="0" kern="1200" baseline="0"/>
            <a:t>in biodiversity-related research (5%, € 3.5 billion)</a:t>
          </a:r>
          <a:endParaRPr lang="en-I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1" i="0" kern="1200" baseline="0"/>
            <a:t>Green Deal Call </a:t>
          </a:r>
          <a:r>
            <a:rPr lang="en-GB" sz="1600" b="0" i="0" kern="1200" baseline="0"/>
            <a:t>includes </a:t>
          </a:r>
          <a:r>
            <a:rPr lang="en-GB" sz="1600" b="1" i="0" kern="1200" baseline="0"/>
            <a:t>ecosystems restoration </a:t>
          </a:r>
          <a:r>
            <a:rPr lang="en-GB" sz="1600" b="0" i="0" kern="1200" baseline="0"/>
            <a:t>(€ 72 </a:t>
          </a:r>
          <a:r>
            <a:rPr lang="en-GB" sz="1600" kern="1200"/>
            <a:t>million</a:t>
          </a:r>
          <a:r>
            <a:rPr lang="en-GB" sz="1600" b="0" i="0" kern="1200" baseline="0"/>
            <a:t>)</a:t>
          </a:r>
          <a:endParaRPr lang="en-IE" sz="1600" kern="1200"/>
        </a:p>
      </dsp:txBody>
      <dsp:txXfrm>
        <a:off x="0" y="608403"/>
        <a:ext cx="3789573" cy="1130220"/>
      </dsp:txXfrm>
    </dsp:sp>
    <dsp:sp modelId="{80B5BDC9-8A5E-4AC2-A98B-E9B08A26217F}">
      <dsp:nvSpPr>
        <dsp:cNvPr id="0" name=""/>
        <dsp:cNvSpPr/>
      </dsp:nvSpPr>
      <dsp:spPr>
        <a:xfrm>
          <a:off x="0" y="1738623"/>
          <a:ext cx="3789573" cy="479114"/>
        </a:xfrm>
        <a:prstGeom prst="roundRect">
          <a:avLst/>
        </a:prstGeom>
        <a:solidFill>
          <a:schemeClr val="accent2">
            <a:hueOff val="-906118"/>
            <a:satOff val="1981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Horizon Europe</a:t>
          </a:r>
        </a:p>
      </dsp:txBody>
      <dsp:txXfrm>
        <a:off x="23388" y="1762011"/>
        <a:ext cx="3742797" cy="432338"/>
      </dsp:txXfrm>
    </dsp:sp>
    <dsp:sp modelId="{99615CEA-3E89-4ED4-8F2A-B592D8701336}">
      <dsp:nvSpPr>
        <dsp:cNvPr id="0" name=""/>
        <dsp:cNvSpPr/>
      </dsp:nvSpPr>
      <dsp:spPr>
        <a:xfrm>
          <a:off x="0" y="2217738"/>
          <a:ext cx="3789573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Cluster 6</a:t>
          </a:r>
          <a:r>
            <a:rPr lang="en-I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 </a:t>
          </a:r>
          <a:r>
            <a: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Food, Bioeconomy, Natural Resources, Agriculture and Environment </a:t>
          </a:r>
          <a:endParaRPr lang="en-IE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b="1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Horizon Europe Missions</a:t>
          </a:r>
          <a:r>
            <a:rPr lang="en-IE" sz="1600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Soil Deal for Europe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Restore our Oceans and Waters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b="1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Biodiversa+</a:t>
          </a:r>
          <a:endParaRPr lang="en-IE" sz="16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 err="1">
              <a:solidFill>
                <a:schemeClr val="tx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BiodivRestore</a:t>
          </a:r>
          <a:r>
            <a:rPr lang="en-IE" sz="1600" kern="1200">
              <a:solidFill>
                <a:schemeClr val="tx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 knowledge hub </a:t>
          </a:r>
          <a:endParaRPr lang="en-IE" sz="16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0" y="2217738"/>
        <a:ext cx="3789573" cy="2173500"/>
      </dsp:txXfrm>
    </dsp:sp>
    <dsp:sp modelId="{8EAACF4C-602F-4962-B18F-6A985A8CB377}">
      <dsp:nvSpPr>
        <dsp:cNvPr id="0" name=""/>
        <dsp:cNvSpPr/>
      </dsp:nvSpPr>
      <dsp:spPr>
        <a:xfrm>
          <a:off x="0" y="4391238"/>
          <a:ext cx="3789573" cy="479114"/>
        </a:xfrm>
        <a:prstGeom prst="roundRect">
          <a:avLst/>
        </a:prstGeom>
        <a:solidFill>
          <a:schemeClr val="accent2">
            <a:hueOff val="-1812236"/>
            <a:satOff val="3962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In total</a:t>
          </a:r>
        </a:p>
      </dsp:txBody>
      <dsp:txXfrm>
        <a:off x="23388" y="4414626"/>
        <a:ext cx="3742797" cy="432338"/>
      </dsp:txXfrm>
    </dsp:sp>
    <dsp:sp modelId="{F45D8BC5-B7CF-4208-BD7F-51A8F02005F3}">
      <dsp:nvSpPr>
        <dsp:cNvPr id="0" name=""/>
        <dsp:cNvSpPr/>
      </dsp:nvSpPr>
      <dsp:spPr>
        <a:xfrm>
          <a:off x="0" y="4870353"/>
          <a:ext cx="3789573" cy="46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i="0" kern="1200"/>
            <a:t>&gt; 441 Million euros on </a:t>
          </a:r>
          <a:r>
            <a:rPr lang="en-GB" sz="1600" b="1" i="0" kern="1200"/>
            <a:t>nature-based solutions portfolio</a:t>
          </a:r>
          <a:endParaRPr lang="en-IE" sz="1600" kern="1200"/>
        </a:p>
      </dsp:txBody>
      <dsp:txXfrm>
        <a:off x="0" y="4870353"/>
        <a:ext cx="3789573" cy="467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86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proposed a 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this creates more consistency and coherence in the EU and is also a better fit with the urgency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matter as there is no need for transposition in national law. But the regulation will be written in such a way that it will leave a lot of flexibility to the Member States on how to achieve the targets and obligations.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aiming at an 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overarching restoration objective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coupled with a set of 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 targets for specific ecosystems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ensure a broad coverage of ecosystems to be restored, resilient and adequately protected.  </a:t>
            </a:r>
            <a:endParaRPr lang="fr-FR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0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>
                <a:tab pos="457200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proposal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contains these 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overarching restoration objectives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coupled with a set of 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 targets for specific ecosystems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ensure a broad coverage of ecosystems to be restored, resilient and adequately protected.  </a:t>
            </a:r>
            <a:endParaRPr lang="fr-FR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5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56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9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5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836713"/>
            <a:ext cx="109728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11840" y="264451"/>
            <a:ext cx="2844800" cy="47625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13309"/>
            <a:ext cx="2844800" cy="476251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845345"/>
            <a:ext cx="10972800" cy="3633788"/>
          </a:xfrm>
        </p:spPr>
        <p:txBody>
          <a:bodyPr/>
          <a:lstStyle>
            <a:lvl1pPr marL="457189" indent="-45718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90" y="5829267"/>
            <a:ext cx="2990849" cy="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193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3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3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672" r:id="rId21"/>
    <p:sldLayoutId id="214748367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nvironment.ec.europa.eu/topics/nature-and-biodiversity/nature-restoration-law_en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doi.org/10.3389/fmars.2023.1176655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6010" y="2354238"/>
            <a:ext cx="10065224" cy="214952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EC Square Sans Pro" panose="020B0506040000020004" pitchFamily="34" charset="0"/>
                <a:cs typeface="Calibri" panose="020F0502020204030204" pitchFamily="34" charset="0"/>
              </a:rPr>
              <a:t>Nature Restoration Regulation</a:t>
            </a:r>
            <a:br>
              <a:rPr lang="en-US" sz="5400" dirty="0">
                <a:latin typeface="EC Square Sans Pro" panose="020B05060400000200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EC Square Sans Pro" panose="020B05060400000200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EC Square Sans Pro" panose="020B0506040000020004" pitchFamily="34" charset="0"/>
                <a:cs typeface="Calibri" panose="020F0502020204030204" pitchFamily="34" charset="0"/>
              </a:rPr>
              <a:t>Provisions for marine restoration</a:t>
            </a:r>
            <a:endParaRPr lang="en-GB" sz="4000" dirty="0"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5246675"/>
            <a:ext cx="11120650" cy="897754"/>
          </a:xfrm>
        </p:spPr>
        <p:txBody>
          <a:bodyPr/>
          <a:lstStyle/>
          <a:p>
            <a:endParaRPr lang="en-GB" sz="2000" dirty="0">
              <a:latin typeface="EC Square Sans Pro" panose="020B0506040000020004" pitchFamily="34" charset="0"/>
              <a:cs typeface="Calibri" panose="020F0502020204030204" pitchFamily="34" charset="0"/>
            </a:endParaRPr>
          </a:p>
          <a:p>
            <a:r>
              <a:rPr lang="en-IE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Vedran </a:t>
            </a:r>
            <a:r>
              <a:rPr lang="en-IE" sz="2000" dirty="0" err="1">
                <a:latin typeface="EC Square Sans Pro" panose="020B0506040000020004" pitchFamily="34" charset="0"/>
                <a:cs typeface="Calibri" panose="020F0502020204030204" pitchFamily="34" charset="0"/>
              </a:rPr>
              <a:t>Nikolić</a:t>
            </a:r>
            <a:r>
              <a:rPr lang="en-IE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, </a:t>
            </a:r>
            <a:r>
              <a:rPr lang="en-GB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European Commission, </a:t>
            </a:r>
            <a:r>
              <a:rPr lang="en-150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DG Environment</a:t>
            </a:r>
            <a:r>
              <a:rPr lang="en-GB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, </a:t>
            </a:r>
            <a:r>
              <a:rPr lang="en-150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Nature Conservation</a:t>
            </a:r>
            <a:r>
              <a:rPr lang="fr-BE" sz="2000" dirty="0">
                <a:latin typeface="EC Square Sans Pro" panose="020B0506040000020004" pitchFamily="34" charset="0"/>
                <a:cs typeface="Calibri" panose="020F0502020204030204" pitchFamily="34" charset="0"/>
              </a:rPr>
              <a:t> Unit</a:t>
            </a:r>
            <a:endParaRPr lang="en-GB" sz="2000" dirty="0"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9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9BE863-BA53-C64C-EF92-670146EE9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919075"/>
              </p:ext>
            </p:extLst>
          </p:nvPr>
        </p:nvGraphicFramePr>
        <p:xfrm>
          <a:off x="8126887" y="482860"/>
          <a:ext cx="3789573" cy="546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061AAA9-EA26-E1E5-871F-1FA70B25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Pro" panose="020B0506040000020004" pitchFamily="34" charset="0"/>
              </a:rPr>
              <a:t>Support for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A6101-BD4A-5B8C-1936-22234AD1F63C}"/>
              </a:ext>
            </a:extLst>
          </p:cNvPr>
          <p:cNvSpPr txBox="1"/>
          <p:nvPr/>
        </p:nvSpPr>
        <p:spPr>
          <a:xfrm>
            <a:off x="578854" y="1759465"/>
            <a:ext cx="70779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PLP </a:t>
            </a:r>
            <a:r>
              <a:rPr lang="en-IE" sz="20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to support the mapping, condition assessment and restoration measures </a:t>
            </a: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NRR-marine ecosystems (from 2025)</a:t>
            </a:r>
          </a:p>
          <a:p>
            <a:endParaRPr lang="en-IE" sz="20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to Member States for the implementation of nature legislation (</a:t>
            </a:r>
            <a:r>
              <a:rPr lang="en-IE" sz="20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 and meetings</a:t>
            </a: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IE" sz="20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</a:t>
            </a:r>
            <a:r>
              <a:rPr lang="en-IE" sz="20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documents, </a:t>
            </a: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EUNIS marine habitat manual and support to assist preparation of NRPs (EEA)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and Horizon Europe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2025: Report on funding needs</a:t>
            </a:r>
            <a:r>
              <a:rPr lang="en-IE" sz="20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overview of EU financial resources and analysis of funding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0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9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868" y="310287"/>
            <a:ext cx="10723584" cy="782357"/>
          </a:xfrm>
        </p:spPr>
        <p:txBody>
          <a:bodyPr/>
          <a:lstStyle/>
          <a:p>
            <a:r>
              <a:rPr lang="en-US" dirty="0">
                <a:latin typeface="EC Square Sans Pro"/>
              </a:rPr>
              <a:t>Nature Restoration Regulation (NRR)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024" y="1577383"/>
            <a:ext cx="620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3804" y="1727850"/>
            <a:ext cx="6521672" cy="45769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solidFill>
                  <a:srgbClr val="004494"/>
                </a:solidFill>
                <a:latin typeface="EC Square Sans Pro" panose="020B0506040000020004" pitchFamily="34" charset="0"/>
              </a:rPr>
              <a:t>Why?</a:t>
            </a:r>
            <a:r>
              <a:rPr lang="en-GB" sz="2000" dirty="0">
                <a:latin typeface="EC Square Sans Pro" panose="020B0506040000020004" pitchFamily="34" charset="0"/>
              </a:rPr>
              <a:t> Continuing </a:t>
            </a:r>
            <a:r>
              <a:rPr lang="en-GB" sz="2000" b="1" dirty="0">
                <a:latin typeface="EC Square Sans Pro" panose="020B0506040000020004" pitchFamily="34" charset="0"/>
              </a:rPr>
              <a:t>ecosystem degradation and biodiversity loss </a:t>
            </a:r>
            <a:r>
              <a:rPr lang="en-GB" sz="2000" dirty="0">
                <a:latin typeface="EC Square Sans Pro" panose="020B0506040000020004" pitchFamily="34" charset="0"/>
              </a:rPr>
              <a:t>across the EU, </a:t>
            </a:r>
            <a:r>
              <a:rPr lang="en-GB" sz="2000" b="1" dirty="0">
                <a:latin typeface="EC Square Sans Pro" panose="020B0506040000020004" pitchFamily="34" charset="0"/>
              </a:rPr>
              <a:t>impact of disasters/climate change</a:t>
            </a:r>
            <a:r>
              <a:rPr lang="en-GB" sz="2000" dirty="0">
                <a:latin typeface="EC Square Sans Pro" panose="020B0506040000020004" pitchFamily="34" charset="0"/>
              </a:rPr>
              <a:t>, voluntary targets of the EU 2020 Biodiversity Strategy not met, economy depending on </a:t>
            </a:r>
            <a:r>
              <a:rPr lang="en-GB" sz="2000" b="1" dirty="0">
                <a:latin typeface="EC Square Sans Pro" panose="020B0506040000020004" pitchFamily="34" charset="0"/>
              </a:rPr>
              <a:t>healthy ecosystems</a:t>
            </a:r>
            <a:r>
              <a:rPr lang="en-GB" sz="2000" dirty="0">
                <a:latin typeface="EC Square Sans Pro" panose="020B0506040000020004" pitchFamily="34" charset="0"/>
              </a:rPr>
              <a:t>,…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latin typeface="EC Square Sans Pro" panose="020B05060400000200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4494"/>
                </a:solidFill>
                <a:latin typeface="EC Square Sans Pro"/>
              </a:rPr>
              <a:t>Builds on and complements existing EU policy framework</a:t>
            </a:r>
            <a:r>
              <a:rPr lang="en-US" sz="2000" dirty="0">
                <a:latin typeface="EC Square Sans Pro"/>
              </a:rPr>
              <a:t>: Nature directives, Water Framework Directive, Marine Strategy Framework Directive, climate legislation,…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latin typeface="EC Square Sans Pro" panose="020B05060400000200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4494"/>
                </a:solidFill>
                <a:latin typeface="EC Square Sans Pro" panose="020B0506040000020004" pitchFamily="34" charset="0"/>
              </a:rPr>
              <a:t>Urgency:</a:t>
            </a:r>
            <a:r>
              <a:rPr lang="en-US" sz="2000" dirty="0">
                <a:latin typeface="EC Square Sans Pro" panose="020B0506040000020004" pitchFamily="34" charset="0"/>
              </a:rPr>
              <a:t> </a:t>
            </a:r>
            <a:r>
              <a:rPr lang="en-US" sz="2000" b="1" dirty="0">
                <a:latin typeface="EC Square Sans Pro" panose="020B0506040000020004" pitchFamily="34" charset="0"/>
              </a:rPr>
              <a:t>regulation - applies directly </a:t>
            </a:r>
            <a:r>
              <a:rPr lang="en-US" sz="2000" dirty="0">
                <a:latin typeface="EC Square Sans Pro" panose="020B0506040000020004" pitchFamily="34" charset="0"/>
              </a:rPr>
              <a:t>to Member States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latin typeface="EC Square Sans Pro" panose="020B05060400000200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EC Square Sans Pro" panose="020B0506040000020004" pitchFamily="34" charset="0"/>
              </a:rPr>
              <a:t>In force since August 2024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4E5A10E-4910-BDF1-16D0-6B26444B1E79}"/>
              </a:ext>
            </a:extLst>
          </p:cNvPr>
          <p:cNvGrpSpPr/>
          <p:nvPr/>
        </p:nvGrpSpPr>
        <p:grpSpPr>
          <a:xfrm>
            <a:off x="6486450" y="1777438"/>
            <a:ext cx="4736213" cy="3980984"/>
            <a:chOff x="4690591" y="930753"/>
            <a:chExt cx="5925564" cy="579343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1F0C42-D7CA-87DA-C1C0-C22A6AC31C3C}"/>
                </a:ext>
              </a:extLst>
            </p:cNvPr>
            <p:cNvGrpSpPr/>
            <p:nvPr/>
          </p:nvGrpSpPr>
          <p:grpSpPr>
            <a:xfrm>
              <a:off x="8364472" y="2964237"/>
              <a:ext cx="2232671" cy="3719416"/>
              <a:chOff x="8192097" y="3244879"/>
              <a:chExt cx="1833638" cy="311278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45187C2-0F29-6FEA-88A2-8CD14A922BB8}"/>
                  </a:ext>
                </a:extLst>
              </p:cNvPr>
              <p:cNvGrpSpPr/>
              <p:nvPr/>
            </p:nvGrpSpPr>
            <p:grpSpPr>
              <a:xfrm>
                <a:off x="8192097" y="3244879"/>
                <a:ext cx="1833638" cy="2797752"/>
                <a:chOff x="7868247" y="3673504"/>
                <a:chExt cx="1833638" cy="2797752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6BC00BC-D8F7-2387-F6F1-04C7B618E392}"/>
                    </a:ext>
                  </a:extLst>
                </p:cNvPr>
                <p:cNvGrpSpPr/>
                <p:nvPr/>
              </p:nvGrpSpPr>
              <p:grpSpPr>
                <a:xfrm>
                  <a:off x="7868247" y="3673504"/>
                  <a:ext cx="1833638" cy="2797752"/>
                  <a:chOff x="8932879" y="4179786"/>
                  <a:chExt cx="1833638" cy="2797752"/>
                </a:xfrm>
              </p:grpSpPr>
              <p:sp>
                <p:nvSpPr>
                  <p:cNvPr id="54" name="Partial Circle 53">
                    <a:extLst>
                      <a:ext uri="{FF2B5EF4-FFF2-40B4-BE49-F238E27FC236}">
                        <a16:creationId xmlns:a16="http://schemas.microsoft.com/office/drawing/2014/main" id="{B7FB2528-2372-ECF7-7DF2-584D20C6417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81005" y="4617254"/>
                    <a:ext cx="585512" cy="438150"/>
                  </a:xfrm>
                  <a:prstGeom prst="pie">
                    <a:avLst>
                      <a:gd name="adj1" fmla="val 5351193"/>
                      <a:gd name="adj2" fmla="val 1620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4D4D4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Partial Circle 54">
                    <a:extLst>
                      <a:ext uri="{FF2B5EF4-FFF2-40B4-BE49-F238E27FC236}">
                        <a16:creationId xmlns:a16="http://schemas.microsoft.com/office/drawing/2014/main" id="{41CA7910-FF4A-825E-55F7-DA7003A4AB8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32879" y="4641306"/>
                    <a:ext cx="504130" cy="438150"/>
                  </a:xfrm>
                  <a:prstGeom prst="pie">
                    <a:avLst>
                      <a:gd name="adj1" fmla="val 5351193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4D4D4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Partial Circle 55">
                    <a:extLst>
                      <a:ext uri="{FF2B5EF4-FFF2-40B4-BE49-F238E27FC236}">
                        <a16:creationId xmlns:a16="http://schemas.microsoft.com/office/drawing/2014/main" id="{7D469D3B-4276-2954-431F-2686EAB0B2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81664" y="5299626"/>
                    <a:ext cx="585512" cy="438150"/>
                  </a:xfrm>
                  <a:prstGeom prst="pie">
                    <a:avLst>
                      <a:gd name="adj1" fmla="val 5351193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4D4D4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98B6F61-F354-F8E1-30D8-0F80A327FF2D}"/>
                      </a:ext>
                    </a:extLst>
                  </p:cNvPr>
                  <p:cNvSpPr/>
                  <p:nvPr/>
                </p:nvSpPr>
                <p:spPr>
                  <a:xfrm>
                    <a:off x="9257739" y="4179786"/>
                    <a:ext cx="1260240" cy="2797752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marL="3556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B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34EA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Water Framework Directive</a:t>
                    </a:r>
                    <a:endParaRPr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34EA2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53" name="Partial Circle 52">
                  <a:extLst>
                    <a:ext uri="{FF2B5EF4-FFF2-40B4-BE49-F238E27FC236}">
                      <a16:creationId xmlns:a16="http://schemas.microsoft.com/office/drawing/2014/main" id="{28EFFCA2-AABA-8CE7-4B4A-4130BCA83861}"/>
                    </a:ext>
                  </a:extLst>
                </p:cNvPr>
                <p:cNvSpPr/>
                <p:nvPr/>
              </p:nvSpPr>
              <p:spPr>
                <a:xfrm rot="10800000">
                  <a:off x="7878840" y="4122119"/>
                  <a:ext cx="504130" cy="438150"/>
                </a:xfrm>
                <a:prstGeom prst="pie">
                  <a:avLst>
                    <a:gd name="adj1" fmla="val 5351193"/>
                    <a:gd name="adj2" fmla="val 1620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Partial Circle 50">
                <a:extLst>
                  <a:ext uri="{FF2B5EF4-FFF2-40B4-BE49-F238E27FC236}">
                    <a16:creationId xmlns:a16="http://schemas.microsoft.com/office/drawing/2014/main" id="{FFBFB432-0E25-7823-9CE2-1F22365E8825}"/>
                  </a:ext>
                </a:extLst>
              </p:cNvPr>
              <p:cNvSpPr/>
              <p:nvPr/>
            </p:nvSpPr>
            <p:spPr>
              <a:xfrm rot="5400000">
                <a:off x="8858581" y="5845830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8" name="Partial Circle 57">
              <a:extLst>
                <a:ext uri="{FF2B5EF4-FFF2-40B4-BE49-F238E27FC236}">
                  <a16:creationId xmlns:a16="http://schemas.microsoft.com/office/drawing/2014/main" id="{4E8D5D1A-C09C-F9AE-64E6-F63A08F8563D}"/>
                </a:ext>
              </a:extLst>
            </p:cNvPr>
            <p:cNvSpPr/>
            <p:nvPr/>
          </p:nvSpPr>
          <p:spPr>
            <a:xfrm rot="10800000">
              <a:off x="6763445" y="2071638"/>
              <a:ext cx="504130" cy="438150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876DA65-7255-2BFE-D443-DCBB03D77CDE}"/>
                </a:ext>
              </a:extLst>
            </p:cNvPr>
            <p:cNvGrpSpPr/>
            <p:nvPr/>
          </p:nvGrpSpPr>
          <p:grpSpPr>
            <a:xfrm>
              <a:off x="6488845" y="932343"/>
              <a:ext cx="4060671" cy="2099332"/>
              <a:chOff x="6322751" y="1885529"/>
              <a:chExt cx="3204812" cy="1869576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902AFA6-E096-4CB5-3596-CEBDFD5AEA4D}"/>
                  </a:ext>
                </a:extLst>
              </p:cNvPr>
              <p:cNvGrpSpPr/>
              <p:nvPr/>
            </p:nvGrpSpPr>
            <p:grpSpPr>
              <a:xfrm>
                <a:off x="6608526" y="1885529"/>
                <a:ext cx="2919037" cy="1869576"/>
                <a:chOff x="6608526" y="1885529"/>
                <a:chExt cx="2919037" cy="1869576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D66ED1DF-6C2B-7B61-3097-7225442CD4F9}"/>
                    </a:ext>
                  </a:extLst>
                </p:cNvPr>
                <p:cNvSpPr/>
                <p:nvPr/>
              </p:nvSpPr>
              <p:spPr>
                <a:xfrm>
                  <a:off x="6608526" y="2129741"/>
                  <a:ext cx="2671173" cy="131664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3556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34EA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Marine Strategy </a:t>
                  </a:r>
                  <a:endParaRPr lang="en-US">
                    <a:solidFill>
                      <a:srgbClr val="034EA2"/>
                    </a:solidFill>
                  </a:endParaRPr>
                </a:p>
                <a:p>
                  <a:pPr marL="3556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34EA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Framework Directive</a:t>
                  </a:r>
                  <a:endParaRPr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4EA2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Partial Circle 62">
                  <a:extLst>
                    <a:ext uri="{FF2B5EF4-FFF2-40B4-BE49-F238E27FC236}">
                      <a16:creationId xmlns:a16="http://schemas.microsoft.com/office/drawing/2014/main" id="{80396628-0B89-BA1F-8E36-570290FF317B}"/>
                    </a:ext>
                  </a:extLst>
                </p:cNvPr>
                <p:cNvSpPr/>
                <p:nvPr/>
              </p:nvSpPr>
              <p:spPr>
                <a:xfrm rot="10800000">
                  <a:off x="8942051" y="2503010"/>
                  <a:ext cx="585512" cy="438150"/>
                </a:xfrm>
                <a:prstGeom prst="pie">
                  <a:avLst>
                    <a:gd name="adj1" fmla="val 5351193"/>
                    <a:gd name="adj2" fmla="val 1620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Partial Circle 63">
                  <a:extLst>
                    <a:ext uri="{FF2B5EF4-FFF2-40B4-BE49-F238E27FC236}">
                      <a16:creationId xmlns:a16="http://schemas.microsoft.com/office/drawing/2014/main" id="{09D34B11-7B70-6805-E08D-066E42E2CD23}"/>
                    </a:ext>
                  </a:extLst>
                </p:cNvPr>
                <p:cNvSpPr/>
                <p:nvPr/>
              </p:nvSpPr>
              <p:spPr>
                <a:xfrm rot="5400000">
                  <a:off x="6927766" y="1959210"/>
                  <a:ext cx="585512" cy="438150"/>
                </a:xfrm>
                <a:prstGeom prst="pie">
                  <a:avLst>
                    <a:gd name="adj1" fmla="val 5351193"/>
                    <a:gd name="adj2" fmla="val 1620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Partial Circle 64">
                  <a:extLst>
                    <a:ext uri="{FF2B5EF4-FFF2-40B4-BE49-F238E27FC236}">
                      <a16:creationId xmlns:a16="http://schemas.microsoft.com/office/drawing/2014/main" id="{AD88074A-39F2-56CD-E8EA-DA70CDD5B688}"/>
                    </a:ext>
                  </a:extLst>
                </p:cNvPr>
                <p:cNvSpPr/>
                <p:nvPr/>
              </p:nvSpPr>
              <p:spPr>
                <a:xfrm rot="5400000">
                  <a:off x="6971249" y="3243274"/>
                  <a:ext cx="585512" cy="438150"/>
                </a:xfrm>
                <a:prstGeom prst="pie">
                  <a:avLst>
                    <a:gd name="adj1" fmla="val 5351193"/>
                    <a:gd name="adj2" fmla="val 1620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Partial Circle 60">
                <a:extLst>
                  <a:ext uri="{FF2B5EF4-FFF2-40B4-BE49-F238E27FC236}">
                    <a16:creationId xmlns:a16="http://schemas.microsoft.com/office/drawing/2014/main" id="{4E1331D8-9375-C954-951C-26994C8F3A5B}"/>
                  </a:ext>
                </a:extLst>
              </p:cNvPr>
              <p:cNvSpPr/>
              <p:nvPr/>
            </p:nvSpPr>
            <p:spPr>
              <a:xfrm rot="10800000">
                <a:off x="6322751" y="2552407"/>
                <a:ext cx="468574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6DB94F1-D887-7E0B-637D-CB8EE4021C69}"/>
                </a:ext>
              </a:extLst>
            </p:cNvPr>
            <p:cNvGrpSpPr/>
            <p:nvPr/>
          </p:nvGrpSpPr>
          <p:grpSpPr>
            <a:xfrm>
              <a:off x="6503248" y="2671648"/>
              <a:ext cx="2231132" cy="2197784"/>
              <a:chOff x="4618214" y="1847019"/>
              <a:chExt cx="1813684" cy="1884262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8B7BE6E-D479-B508-B727-5944DF8DF799}"/>
                  </a:ext>
                </a:extLst>
              </p:cNvPr>
              <p:cNvSpPr/>
              <p:nvPr/>
            </p:nvSpPr>
            <p:spPr>
              <a:xfrm>
                <a:off x="4978065" y="2076563"/>
                <a:ext cx="1260240" cy="1300110"/>
              </a:xfrm>
              <a:prstGeom prst="roundRect">
                <a:avLst/>
              </a:prstGeom>
              <a:solidFill>
                <a:srgbClr val="DCEB4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35560" algn="ctr">
                  <a:defRPr/>
                </a:pPr>
                <a:r>
                  <a:rPr lang="nl-BE" sz="1300" dirty="0">
                    <a:solidFill>
                      <a:srgbClr val="E76C53"/>
                    </a:solidFill>
                    <a:latin typeface="Arial"/>
                  </a:rPr>
                  <a:t>Nature Restoration</a:t>
                </a:r>
                <a:r>
                  <a:rPr kumimoji="0" lang="nl-B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Regulation</a:t>
                </a:r>
                <a:endParaRPr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68" name="Partial Circle 67">
                <a:extLst>
                  <a:ext uri="{FF2B5EF4-FFF2-40B4-BE49-F238E27FC236}">
                    <a16:creationId xmlns:a16="http://schemas.microsoft.com/office/drawing/2014/main" id="{533FB930-3A10-D73D-0EB8-9714F2A862BD}"/>
                  </a:ext>
                </a:extLst>
              </p:cNvPr>
              <p:cNvSpPr/>
              <p:nvPr/>
            </p:nvSpPr>
            <p:spPr>
              <a:xfrm rot="5400000">
                <a:off x="5294655" y="1920700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rgbClr val="DCEB4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Partial Circle 68">
                <a:extLst>
                  <a:ext uri="{FF2B5EF4-FFF2-40B4-BE49-F238E27FC236}">
                    <a16:creationId xmlns:a16="http://schemas.microsoft.com/office/drawing/2014/main" id="{D22C3D14-B5CF-93D4-E840-D79BF5F5029D}"/>
                  </a:ext>
                </a:extLst>
              </p:cNvPr>
              <p:cNvSpPr/>
              <p:nvPr/>
            </p:nvSpPr>
            <p:spPr>
              <a:xfrm rot="10800000">
                <a:off x="5846386" y="2559970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rgbClr val="DCEB4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Partial Circle 69">
                <a:extLst>
                  <a:ext uri="{FF2B5EF4-FFF2-40B4-BE49-F238E27FC236}">
                    <a16:creationId xmlns:a16="http://schemas.microsoft.com/office/drawing/2014/main" id="{920FF3F8-545C-CB72-B5A1-0C8ABA1FCFC3}"/>
                  </a:ext>
                </a:extLst>
              </p:cNvPr>
              <p:cNvSpPr/>
              <p:nvPr/>
            </p:nvSpPr>
            <p:spPr>
              <a:xfrm rot="5400000">
                <a:off x="5269026" y="3219450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Partial Circle 70">
                <a:extLst>
                  <a:ext uri="{FF2B5EF4-FFF2-40B4-BE49-F238E27FC236}">
                    <a16:creationId xmlns:a16="http://schemas.microsoft.com/office/drawing/2014/main" id="{33B71543-148C-6E1E-0864-728ACDA10EE3}"/>
                  </a:ext>
                </a:extLst>
              </p:cNvPr>
              <p:cNvSpPr/>
              <p:nvPr/>
            </p:nvSpPr>
            <p:spPr>
              <a:xfrm rot="10800000">
                <a:off x="4618214" y="2514564"/>
                <a:ext cx="504130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D2BDE28-A341-5257-D769-8AD83977C614}"/>
                </a:ext>
              </a:extLst>
            </p:cNvPr>
            <p:cNvGrpSpPr/>
            <p:nvPr/>
          </p:nvGrpSpPr>
          <p:grpSpPr>
            <a:xfrm>
              <a:off x="4705590" y="930753"/>
              <a:ext cx="2232673" cy="3937665"/>
              <a:chOff x="4675364" y="365798"/>
              <a:chExt cx="1756534" cy="336548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5BBE5558-649D-D83D-F491-288D6DF4FAA7}"/>
                  </a:ext>
                </a:extLst>
              </p:cNvPr>
              <p:cNvSpPr/>
              <p:nvPr/>
            </p:nvSpPr>
            <p:spPr>
              <a:xfrm>
                <a:off x="4931662" y="639551"/>
                <a:ext cx="1260240" cy="279781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6C5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Habitats Directive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6C53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Partial Circle 73">
                <a:extLst>
                  <a:ext uri="{FF2B5EF4-FFF2-40B4-BE49-F238E27FC236}">
                    <a16:creationId xmlns:a16="http://schemas.microsoft.com/office/drawing/2014/main" id="{05635A8D-1F22-8199-8C43-611E7C9C4F1D}"/>
                  </a:ext>
                </a:extLst>
              </p:cNvPr>
              <p:cNvSpPr/>
              <p:nvPr/>
            </p:nvSpPr>
            <p:spPr>
              <a:xfrm rot="5400000">
                <a:off x="5324480" y="439479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Partial Circle 74">
                <a:extLst>
                  <a:ext uri="{FF2B5EF4-FFF2-40B4-BE49-F238E27FC236}">
                    <a16:creationId xmlns:a16="http://schemas.microsoft.com/office/drawing/2014/main" id="{20E50E25-C07F-5EB5-9687-3610A385A364}"/>
                  </a:ext>
                </a:extLst>
              </p:cNvPr>
              <p:cNvSpPr/>
              <p:nvPr/>
            </p:nvSpPr>
            <p:spPr>
              <a:xfrm rot="10800000">
                <a:off x="5846386" y="2524638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Partial Circle 75">
                <a:extLst>
                  <a:ext uri="{FF2B5EF4-FFF2-40B4-BE49-F238E27FC236}">
                    <a16:creationId xmlns:a16="http://schemas.microsoft.com/office/drawing/2014/main" id="{6618E20F-0AF0-6F87-2D32-143AF8423DD0}"/>
                  </a:ext>
                </a:extLst>
              </p:cNvPr>
              <p:cNvSpPr/>
              <p:nvPr/>
            </p:nvSpPr>
            <p:spPr>
              <a:xfrm rot="5400000">
                <a:off x="5269026" y="3219450"/>
                <a:ext cx="585512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Partial Circle 76">
                <a:extLst>
                  <a:ext uri="{FF2B5EF4-FFF2-40B4-BE49-F238E27FC236}">
                    <a16:creationId xmlns:a16="http://schemas.microsoft.com/office/drawing/2014/main" id="{4467A952-667A-7947-8639-D112C18BAA54}"/>
                  </a:ext>
                </a:extLst>
              </p:cNvPr>
              <p:cNvSpPr/>
              <p:nvPr/>
            </p:nvSpPr>
            <p:spPr>
              <a:xfrm rot="10800000">
                <a:off x="4675364" y="2514564"/>
                <a:ext cx="504130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046221-4048-0744-8BA4-575DF224DF0D}"/>
                </a:ext>
              </a:extLst>
            </p:cNvPr>
            <p:cNvGrpSpPr/>
            <p:nvPr/>
          </p:nvGrpSpPr>
          <p:grpSpPr>
            <a:xfrm>
              <a:off x="4690591" y="4480057"/>
              <a:ext cx="3839726" cy="2244128"/>
              <a:chOff x="7795946" y="1944451"/>
              <a:chExt cx="3142549" cy="1902150"/>
            </a:xfrm>
          </p:grpSpPr>
          <p:sp>
            <p:nvSpPr>
              <p:cNvPr id="79" name="Partial Circle 78">
                <a:extLst>
                  <a:ext uri="{FF2B5EF4-FFF2-40B4-BE49-F238E27FC236}">
                    <a16:creationId xmlns:a16="http://schemas.microsoft.com/office/drawing/2014/main" id="{1ADF8B93-507C-8592-0C6E-E0D9FD89225E}"/>
                  </a:ext>
                </a:extLst>
              </p:cNvPr>
              <p:cNvSpPr/>
              <p:nvPr/>
            </p:nvSpPr>
            <p:spPr>
              <a:xfrm rot="10800000">
                <a:off x="9416665" y="2618292"/>
                <a:ext cx="504130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BE8767-F4DB-A79C-A65D-7B4CBD2F0D44}"/>
                  </a:ext>
                </a:extLst>
              </p:cNvPr>
              <p:cNvGrpSpPr/>
              <p:nvPr/>
            </p:nvGrpSpPr>
            <p:grpSpPr>
              <a:xfrm>
                <a:off x="8056557" y="1944451"/>
                <a:ext cx="2881938" cy="1902150"/>
                <a:chOff x="8056557" y="1944451"/>
                <a:chExt cx="2881938" cy="1902150"/>
              </a:xfrm>
            </p:grpSpPr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90FA8624-3246-50D2-61D9-CBFD2DCD61DC}"/>
                    </a:ext>
                  </a:extLst>
                </p:cNvPr>
                <p:cNvSpPr/>
                <p:nvPr/>
              </p:nvSpPr>
              <p:spPr>
                <a:xfrm>
                  <a:off x="8056557" y="2199106"/>
                  <a:ext cx="2881938" cy="131664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6C5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Birds</a:t>
                  </a:r>
                  <a:endParaRPr lang="nl-B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6C5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Directive</a:t>
                  </a:r>
                  <a:endParaRPr kumimoji="0" lang="en-GB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Partial Circle 82">
                  <a:extLst>
                    <a:ext uri="{FF2B5EF4-FFF2-40B4-BE49-F238E27FC236}">
                      <a16:creationId xmlns:a16="http://schemas.microsoft.com/office/drawing/2014/main" id="{8FB9EE29-AB5D-0117-8A3C-3D322884E335}"/>
                    </a:ext>
                  </a:extLst>
                </p:cNvPr>
                <p:cNvSpPr/>
                <p:nvPr/>
              </p:nvSpPr>
              <p:spPr>
                <a:xfrm rot="5400000">
                  <a:off x="9934844" y="2018132"/>
                  <a:ext cx="585512" cy="438150"/>
                </a:xfrm>
                <a:prstGeom prst="pie">
                  <a:avLst>
                    <a:gd name="adj1" fmla="val 5351193"/>
                    <a:gd name="adj2" fmla="val 1620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Partial Circle 83">
                  <a:extLst>
                    <a:ext uri="{FF2B5EF4-FFF2-40B4-BE49-F238E27FC236}">
                      <a16:creationId xmlns:a16="http://schemas.microsoft.com/office/drawing/2014/main" id="{1A7A2582-A72E-DF40-68C0-FD3667BE0E94}"/>
                    </a:ext>
                  </a:extLst>
                </p:cNvPr>
                <p:cNvSpPr/>
                <p:nvPr/>
              </p:nvSpPr>
              <p:spPr>
                <a:xfrm rot="5400000">
                  <a:off x="10005782" y="3334770"/>
                  <a:ext cx="585512" cy="438150"/>
                </a:xfrm>
                <a:prstGeom prst="pie">
                  <a:avLst>
                    <a:gd name="adj1" fmla="val 5351193"/>
                    <a:gd name="adj2" fmla="val 1620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" name="Partial Circle 80">
                <a:extLst>
                  <a:ext uri="{FF2B5EF4-FFF2-40B4-BE49-F238E27FC236}">
                    <a16:creationId xmlns:a16="http://schemas.microsoft.com/office/drawing/2014/main" id="{AE413DB4-B202-1B29-F6CB-5D81E2100E68}"/>
                  </a:ext>
                </a:extLst>
              </p:cNvPr>
              <p:cNvSpPr/>
              <p:nvPr/>
            </p:nvSpPr>
            <p:spPr>
              <a:xfrm rot="10800000">
                <a:off x="7795946" y="2580046"/>
                <a:ext cx="504130" cy="438150"/>
              </a:xfrm>
              <a:prstGeom prst="pie">
                <a:avLst>
                  <a:gd name="adj1" fmla="val 5351193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5" name="Partial Circle 84">
              <a:extLst>
                <a:ext uri="{FF2B5EF4-FFF2-40B4-BE49-F238E27FC236}">
                  <a16:creationId xmlns:a16="http://schemas.microsoft.com/office/drawing/2014/main" id="{AC9C53B1-FF40-C67F-7FA1-03C904486FA4}"/>
                </a:ext>
              </a:extLst>
            </p:cNvPr>
            <p:cNvSpPr/>
            <p:nvPr/>
          </p:nvSpPr>
          <p:spPr>
            <a:xfrm rot="5400000">
              <a:off x="9163019" y="2437864"/>
              <a:ext cx="657467" cy="555160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Partial Circle 85">
              <a:extLst>
                <a:ext uri="{FF2B5EF4-FFF2-40B4-BE49-F238E27FC236}">
                  <a16:creationId xmlns:a16="http://schemas.microsoft.com/office/drawing/2014/main" id="{21C760C6-EAA1-7F48-C260-6950317898CB}"/>
                </a:ext>
              </a:extLst>
            </p:cNvPr>
            <p:cNvSpPr/>
            <p:nvPr/>
          </p:nvSpPr>
          <p:spPr>
            <a:xfrm rot="10800000">
              <a:off x="9903225" y="5299443"/>
              <a:ext cx="712930" cy="523539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Partial Circle 86">
              <a:extLst>
                <a:ext uri="{FF2B5EF4-FFF2-40B4-BE49-F238E27FC236}">
                  <a16:creationId xmlns:a16="http://schemas.microsoft.com/office/drawing/2014/main" id="{46EE9A27-662E-9CD6-5D4C-132FF22F0D34}"/>
                </a:ext>
              </a:extLst>
            </p:cNvPr>
            <p:cNvSpPr/>
            <p:nvPr/>
          </p:nvSpPr>
          <p:spPr>
            <a:xfrm rot="10800000">
              <a:off x="6175993" y="1679578"/>
              <a:ext cx="744225" cy="512642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Partial Circle 87">
              <a:extLst>
                <a:ext uri="{FF2B5EF4-FFF2-40B4-BE49-F238E27FC236}">
                  <a16:creationId xmlns:a16="http://schemas.microsoft.com/office/drawing/2014/main" id="{C29934EA-5E4E-A6D4-C232-5455CD75170B}"/>
                </a:ext>
              </a:extLst>
            </p:cNvPr>
            <p:cNvSpPr/>
            <p:nvPr/>
          </p:nvSpPr>
          <p:spPr>
            <a:xfrm rot="10800000">
              <a:off x="4705590" y="1679578"/>
              <a:ext cx="640783" cy="512642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Partial Circle 88">
              <a:extLst>
                <a:ext uri="{FF2B5EF4-FFF2-40B4-BE49-F238E27FC236}">
                  <a16:creationId xmlns:a16="http://schemas.microsoft.com/office/drawing/2014/main" id="{D12FCEBD-6FE4-1179-CA17-DB22744EDB43}"/>
                </a:ext>
              </a:extLst>
            </p:cNvPr>
            <p:cNvSpPr/>
            <p:nvPr/>
          </p:nvSpPr>
          <p:spPr>
            <a:xfrm rot="5400000">
              <a:off x="5477569" y="4557769"/>
              <a:ext cx="690778" cy="535354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Partial Circle 89">
              <a:extLst>
                <a:ext uri="{FF2B5EF4-FFF2-40B4-BE49-F238E27FC236}">
                  <a16:creationId xmlns:a16="http://schemas.microsoft.com/office/drawing/2014/main" id="{82CE4030-00CB-1353-73C6-338E07EB99EE}"/>
                </a:ext>
              </a:extLst>
            </p:cNvPr>
            <p:cNvSpPr/>
            <p:nvPr/>
          </p:nvSpPr>
          <p:spPr>
            <a:xfrm rot="10800000">
              <a:off x="8409821" y="5265519"/>
              <a:ext cx="613838" cy="523539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Partial Circle 90">
              <a:extLst>
                <a:ext uri="{FF2B5EF4-FFF2-40B4-BE49-F238E27FC236}">
                  <a16:creationId xmlns:a16="http://schemas.microsoft.com/office/drawing/2014/main" id="{8AF8EC42-A636-7312-8F4A-4200EC5744A4}"/>
                </a:ext>
              </a:extLst>
            </p:cNvPr>
            <p:cNvSpPr/>
            <p:nvPr/>
          </p:nvSpPr>
          <p:spPr>
            <a:xfrm rot="10800000">
              <a:off x="8130749" y="5275044"/>
              <a:ext cx="715408" cy="516923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Partial Circle 91">
              <a:extLst>
                <a:ext uri="{FF2B5EF4-FFF2-40B4-BE49-F238E27FC236}">
                  <a16:creationId xmlns:a16="http://schemas.microsoft.com/office/drawing/2014/main" id="{780B8DCD-4B0B-FBD3-7D70-B23AD3188C69}"/>
                </a:ext>
              </a:extLst>
            </p:cNvPr>
            <p:cNvSpPr/>
            <p:nvPr/>
          </p:nvSpPr>
          <p:spPr>
            <a:xfrm rot="5400000">
              <a:off x="9155791" y="2746867"/>
              <a:ext cx="699620" cy="533499"/>
            </a:xfrm>
            <a:prstGeom prst="pie">
              <a:avLst>
                <a:gd name="adj1" fmla="val 5351193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5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0"/>
          <p:cNvSpPr txBox="1"/>
          <p:nvPr/>
        </p:nvSpPr>
        <p:spPr>
          <a:xfrm>
            <a:off x="175275" y="1558142"/>
            <a:ext cx="4809511" cy="630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Overarching objectives</a:t>
            </a:r>
          </a:p>
        </p:txBody>
      </p:sp>
      <p:sp>
        <p:nvSpPr>
          <p:cNvPr id="24" name="Freeform 23"/>
          <p:cNvSpPr/>
          <p:nvPr/>
        </p:nvSpPr>
        <p:spPr>
          <a:xfrm>
            <a:off x="175186" y="3222383"/>
            <a:ext cx="4809600" cy="629549"/>
          </a:xfrm>
          <a:custGeom>
            <a:avLst/>
            <a:gdLst>
              <a:gd name="connsiteX0" fmla="*/ 0 w 2252793"/>
              <a:gd name="connsiteY0" fmla="*/ 0 h 403200"/>
              <a:gd name="connsiteX1" fmla="*/ 2252793 w 2252793"/>
              <a:gd name="connsiteY1" fmla="*/ 0 h 403200"/>
              <a:gd name="connsiteX2" fmla="*/ 2252793 w 2252793"/>
              <a:gd name="connsiteY2" fmla="*/ 403200 h 403200"/>
              <a:gd name="connsiteX3" fmla="*/ 0 w 2252793"/>
              <a:gd name="connsiteY3" fmla="*/ 403200 h 403200"/>
              <a:gd name="connsiteX4" fmla="*/ 0 w 2252793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793" h="403200">
                <a:moveTo>
                  <a:pt x="0" y="0"/>
                </a:moveTo>
                <a:lnTo>
                  <a:pt x="2252793" y="0"/>
                </a:lnTo>
                <a:lnTo>
                  <a:pt x="2252793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framework</a:t>
            </a:r>
          </a:p>
        </p:txBody>
      </p:sp>
      <p:sp>
        <p:nvSpPr>
          <p:cNvPr id="19" name="Freeform 18"/>
          <p:cNvSpPr/>
          <p:nvPr/>
        </p:nvSpPr>
        <p:spPr>
          <a:xfrm>
            <a:off x="175275" y="2390488"/>
            <a:ext cx="4809511" cy="629549"/>
          </a:xfrm>
          <a:custGeom>
            <a:avLst/>
            <a:gdLst>
              <a:gd name="connsiteX0" fmla="*/ 0 w 2252793"/>
              <a:gd name="connsiteY0" fmla="*/ 0 h 403200"/>
              <a:gd name="connsiteX1" fmla="*/ 2252793 w 2252793"/>
              <a:gd name="connsiteY1" fmla="*/ 0 h 403200"/>
              <a:gd name="connsiteX2" fmla="*/ 2252793 w 2252793"/>
              <a:gd name="connsiteY2" fmla="*/ 403200 h 403200"/>
              <a:gd name="connsiteX3" fmla="*/ 0 w 2252793"/>
              <a:gd name="connsiteY3" fmla="*/ 403200 h 403200"/>
              <a:gd name="connsiteX4" fmla="*/ 0 w 2252793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793" h="403200">
                <a:moveTo>
                  <a:pt x="0" y="0"/>
                </a:moveTo>
                <a:lnTo>
                  <a:pt x="2252793" y="0"/>
                </a:lnTo>
                <a:lnTo>
                  <a:pt x="2252793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Restoration targets and obligations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86303" y="431267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NRR objectives and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A1287-A21B-6ADA-A2F5-95B6117F6C47}"/>
              </a:ext>
            </a:extLst>
          </p:cNvPr>
          <p:cNvSpPr txBox="1"/>
          <p:nvPr/>
        </p:nvSpPr>
        <p:spPr>
          <a:xfrm>
            <a:off x="2167957" y="6282224"/>
            <a:ext cx="6288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EU #NatureRestoration Law (europa.eu)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B668F-1B70-D660-631D-55C490ED84DF}"/>
              </a:ext>
            </a:extLst>
          </p:cNvPr>
          <p:cNvSpPr txBox="1"/>
          <p:nvPr/>
        </p:nvSpPr>
        <p:spPr>
          <a:xfrm>
            <a:off x="330110" y="4974346"/>
            <a:ext cx="8500853" cy="1072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NewRoman,BoldItalic"/>
                <a:ea typeface="+mn-ea"/>
                <a:cs typeface="+mn-cs"/>
              </a:rPr>
              <a:t>Article 3(3)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NewRoman,BoldItalic"/>
                <a:ea typeface="+mn-ea"/>
                <a:cs typeface="+mn-cs"/>
              </a:rPr>
              <a:t>: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‘restoration’ means the </a:t>
            </a: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process of actively or passively assisting the recovery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 of an ecosystem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NewRoman,BoldItalic"/>
                <a:ea typeface="+mn-ea"/>
                <a:cs typeface="+mn-cs"/>
              </a:rPr>
              <a:t>in order to improve its structure and functions with the aim of conserving or enhancing biodiversity and ecosystem resilience […]</a:t>
            </a:r>
            <a:endParaRPr kumimoji="0" lang="en-IE" sz="19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A68843-AB70-7DBF-16A4-EF53539437CB}"/>
              </a:ext>
            </a:extLst>
          </p:cNvPr>
          <p:cNvGraphicFramePr/>
          <p:nvPr/>
        </p:nvGraphicFramePr>
        <p:xfrm>
          <a:off x="5420498" y="209247"/>
          <a:ext cx="6072778" cy="561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reeform 11">
            <a:extLst>
              <a:ext uri="{FF2B5EF4-FFF2-40B4-BE49-F238E27FC236}">
                <a16:creationId xmlns:a16="http://schemas.microsoft.com/office/drawing/2014/main" id="{4A46E38C-B37C-4E17-84AA-A4BCE2AFCF83}"/>
              </a:ext>
            </a:extLst>
          </p:cNvPr>
          <p:cNvSpPr/>
          <p:nvPr/>
        </p:nvSpPr>
        <p:spPr>
          <a:xfrm>
            <a:off x="175186" y="4054279"/>
            <a:ext cx="4809600" cy="629549"/>
          </a:xfrm>
          <a:custGeom>
            <a:avLst/>
            <a:gdLst>
              <a:gd name="connsiteX0" fmla="*/ 0 w 2252793"/>
              <a:gd name="connsiteY0" fmla="*/ 0 h 403200"/>
              <a:gd name="connsiteX1" fmla="*/ 2252793 w 2252793"/>
              <a:gd name="connsiteY1" fmla="*/ 0 h 403200"/>
              <a:gd name="connsiteX2" fmla="*/ 2252793 w 2252793"/>
              <a:gd name="connsiteY2" fmla="*/ 403200 h 403200"/>
              <a:gd name="connsiteX3" fmla="*/ 0 w 2252793"/>
              <a:gd name="connsiteY3" fmla="*/ 403200 h 403200"/>
              <a:gd name="connsiteX4" fmla="*/ 0 w 2252793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793" h="403200">
                <a:moveTo>
                  <a:pt x="0" y="0"/>
                </a:moveTo>
                <a:lnTo>
                  <a:pt x="2252793" y="0"/>
                </a:lnTo>
                <a:lnTo>
                  <a:pt x="2252793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Financing</a:t>
            </a:r>
          </a:p>
        </p:txBody>
      </p:sp>
    </p:spTree>
    <p:extLst>
      <p:ext uri="{BB962C8B-B14F-4D97-AF65-F5344CB8AC3E}">
        <p14:creationId xmlns:p14="http://schemas.microsoft.com/office/powerpoint/2010/main" val="2025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" y="4597253"/>
            <a:ext cx="9120520" cy="199055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98693" y="2375994"/>
            <a:ext cx="1759684" cy="2370401"/>
            <a:chOff x="7863942" y="2041404"/>
            <a:chExt cx="1258827" cy="1911815"/>
          </a:xfrm>
        </p:grpSpPr>
        <p:sp>
          <p:nvSpPr>
            <p:cNvPr id="6" name="Rounded Rectangle 5"/>
            <p:cNvSpPr/>
            <p:nvPr/>
          </p:nvSpPr>
          <p:spPr>
            <a:xfrm>
              <a:off x="8082445" y="2041404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4334" y="2090764"/>
              <a:ext cx="837490" cy="595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Marine habitats</a:t>
              </a:r>
            </a:p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(beyond HD)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942" y="2694392"/>
              <a:ext cx="1258827" cy="125882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754547" y="2337718"/>
            <a:ext cx="1772787" cy="2363184"/>
            <a:chOff x="3744670" y="2041404"/>
            <a:chExt cx="1258827" cy="1922717"/>
          </a:xfrm>
        </p:grpSpPr>
        <p:sp>
          <p:nvSpPr>
            <p:cNvPr id="5" name="Rounded Rectangle 4"/>
            <p:cNvSpPr/>
            <p:nvPr/>
          </p:nvSpPr>
          <p:spPr>
            <a:xfrm>
              <a:off x="3946009" y="2041404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07403" y="2112543"/>
              <a:ext cx="809736" cy="4256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Forest</a:t>
              </a:r>
            </a:p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ecosystems</a:t>
              </a:r>
              <a:endPara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670" y="2651427"/>
              <a:ext cx="1258827" cy="131269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429462" y="2325906"/>
            <a:ext cx="1767625" cy="2342600"/>
            <a:chOff x="5378872" y="1815117"/>
            <a:chExt cx="1258827" cy="1947041"/>
          </a:xfrm>
        </p:grpSpPr>
        <p:sp>
          <p:nvSpPr>
            <p:cNvPr id="8" name="Rounded Rectangle 7"/>
            <p:cNvSpPr/>
            <p:nvPr/>
          </p:nvSpPr>
          <p:spPr>
            <a:xfrm>
              <a:off x="5580211" y="1815117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1946" y="1900530"/>
              <a:ext cx="809736" cy="434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Agro-ecosystems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72" y="2439694"/>
              <a:ext cx="1258827" cy="132246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706006" y="2362024"/>
            <a:ext cx="1762459" cy="2388623"/>
            <a:chOff x="6916063" y="2238040"/>
            <a:chExt cx="1258827" cy="1926512"/>
          </a:xfrm>
        </p:grpSpPr>
        <p:sp>
          <p:nvSpPr>
            <p:cNvPr id="19" name="Rounded Rectangle 18"/>
            <p:cNvSpPr/>
            <p:nvPr/>
          </p:nvSpPr>
          <p:spPr>
            <a:xfrm>
              <a:off x="7107552" y="2238040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72466" y="2308563"/>
              <a:ext cx="803588" cy="42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River connectivity</a:t>
              </a:r>
              <a:endPara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063" y="2905725"/>
              <a:ext cx="1258827" cy="125882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055052" y="2351197"/>
            <a:ext cx="1748164" cy="2363185"/>
            <a:chOff x="6668757" y="1832358"/>
            <a:chExt cx="1258827" cy="1905995"/>
          </a:xfrm>
        </p:grpSpPr>
        <p:sp>
          <p:nvSpPr>
            <p:cNvPr id="7" name="Rounded Rectangle 6"/>
            <p:cNvSpPr/>
            <p:nvPr/>
          </p:nvSpPr>
          <p:spPr>
            <a:xfrm>
              <a:off x="6869871" y="1832358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8818" y="1921074"/>
              <a:ext cx="824512" cy="248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Pollinators</a:t>
              </a:r>
              <a:endPara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757" y="2479526"/>
              <a:ext cx="1258827" cy="125882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24888" y="2351197"/>
            <a:ext cx="1802151" cy="2412384"/>
            <a:chOff x="2768842" y="2238040"/>
            <a:chExt cx="1258827" cy="1945676"/>
          </a:xfrm>
        </p:grpSpPr>
        <p:sp>
          <p:nvSpPr>
            <p:cNvPr id="25" name="Rounded Rectangle 24"/>
            <p:cNvSpPr/>
            <p:nvPr/>
          </p:nvSpPr>
          <p:spPr>
            <a:xfrm>
              <a:off x="2971116" y="2238040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30663" y="2291576"/>
              <a:ext cx="796604" cy="595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Protected habitat types (Annex I HD)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842" y="2778969"/>
              <a:ext cx="1258827" cy="14047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553631" y="2362024"/>
            <a:ext cx="1228366" cy="2163452"/>
            <a:chOff x="9224222" y="1219807"/>
            <a:chExt cx="1228366" cy="2163452"/>
          </a:xfrm>
        </p:grpSpPr>
        <p:grpSp>
          <p:nvGrpSpPr>
            <p:cNvPr id="30" name="Group 29"/>
            <p:cNvGrpSpPr/>
            <p:nvPr/>
          </p:nvGrpSpPr>
          <p:grpSpPr>
            <a:xfrm>
              <a:off x="9255022" y="1219807"/>
              <a:ext cx="1197566" cy="1629188"/>
              <a:chOff x="8082445" y="2041404"/>
              <a:chExt cx="856704" cy="13140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082445" y="2041404"/>
                <a:ext cx="856151" cy="1314000"/>
              </a:xfrm>
              <a:prstGeom prst="roundRect">
                <a:avLst>
                  <a:gd name="adj" fmla="val 8777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36000">
                    <a:schemeClr val="accent1">
                      <a:lumMod val="97000"/>
                      <a:lumOff val="3000"/>
                    </a:schemeClr>
                  </a:gs>
                  <a:gs pos="81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600" b="1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101659" y="2098999"/>
                <a:ext cx="837490" cy="4219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Calibri"/>
                  </a:rPr>
                  <a:t>Urban ecosystems</a:t>
                </a:r>
              </a:p>
            </p:txBody>
          </p:sp>
        </p:grpSp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24067F8A-E5D5-F3DD-7C8C-31740DCF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24222" y="2218256"/>
              <a:ext cx="1227595" cy="1165003"/>
            </a:xfrm>
            <a:prstGeom prst="ellipse">
              <a:avLst/>
            </a:prstGeom>
            <a:effectLst/>
          </p:spPr>
        </p:pic>
      </p:grpSp>
      <p:sp>
        <p:nvSpPr>
          <p:cNvPr id="37" name="Freeform 36"/>
          <p:cNvSpPr/>
          <p:nvPr/>
        </p:nvSpPr>
        <p:spPr>
          <a:xfrm>
            <a:off x="2353760" y="612568"/>
            <a:ext cx="6207391" cy="678357"/>
          </a:xfrm>
          <a:custGeom>
            <a:avLst/>
            <a:gdLst>
              <a:gd name="connsiteX0" fmla="*/ 0 w 2252793"/>
              <a:gd name="connsiteY0" fmla="*/ 0 h 403200"/>
              <a:gd name="connsiteX1" fmla="*/ 2252793 w 2252793"/>
              <a:gd name="connsiteY1" fmla="*/ 0 h 403200"/>
              <a:gd name="connsiteX2" fmla="*/ 2252793 w 2252793"/>
              <a:gd name="connsiteY2" fmla="*/ 403200 h 403200"/>
              <a:gd name="connsiteX3" fmla="*/ 0 w 2252793"/>
              <a:gd name="connsiteY3" fmla="*/ 403200 h 403200"/>
              <a:gd name="connsiteX4" fmla="*/ 0 w 2252793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793" h="403200">
                <a:moveTo>
                  <a:pt x="0" y="0"/>
                </a:moveTo>
                <a:lnTo>
                  <a:pt x="2252793" y="0"/>
                </a:lnTo>
                <a:lnTo>
                  <a:pt x="2252793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restoration targets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41017" y="2364512"/>
            <a:ext cx="1236808" cy="1629188"/>
            <a:chOff x="2607329" y="1813380"/>
            <a:chExt cx="863927" cy="1314000"/>
          </a:xfrm>
        </p:grpSpPr>
        <p:sp>
          <p:nvSpPr>
            <p:cNvPr id="39" name="Rounded Rectangle 38"/>
            <p:cNvSpPr/>
            <p:nvPr/>
          </p:nvSpPr>
          <p:spPr>
            <a:xfrm>
              <a:off x="2607329" y="1813380"/>
              <a:ext cx="856151" cy="1314000"/>
            </a:xfrm>
            <a:prstGeom prst="roundRect">
              <a:avLst>
                <a:gd name="adj" fmla="val 877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76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74652" y="1873406"/>
              <a:ext cx="796604" cy="595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Habitats of protected species (BHD) 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23557" t="-572" r="12648" b="572"/>
          <a:stretch/>
        </p:blipFill>
        <p:spPr>
          <a:xfrm>
            <a:off x="1741273" y="3367161"/>
            <a:ext cx="1226193" cy="1110532"/>
          </a:xfrm>
          <a:prstGeom prst="ellipse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61C0D3-7DB1-4500-93DC-65A8A1C7B5F9}"/>
              </a:ext>
            </a:extLst>
          </p:cNvPr>
          <p:cNvSpPr/>
          <p:nvPr/>
        </p:nvSpPr>
        <p:spPr>
          <a:xfrm>
            <a:off x="3007935" y="1954943"/>
            <a:ext cx="1575723" cy="268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5F743F-DC0E-AFA8-3C89-1051EB05E90D}"/>
              </a:ext>
            </a:extLst>
          </p:cNvPr>
          <p:cNvSpPr/>
          <p:nvPr/>
        </p:nvSpPr>
        <p:spPr>
          <a:xfrm>
            <a:off x="83491" y="1954943"/>
            <a:ext cx="1575723" cy="268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206763E-9BFD-5AFC-ED7E-ABC0659F7D87}"/>
              </a:ext>
            </a:extLst>
          </p:cNvPr>
          <p:cNvSpPr/>
          <p:nvPr/>
        </p:nvSpPr>
        <p:spPr>
          <a:xfrm>
            <a:off x="1565899" y="1954943"/>
            <a:ext cx="1575723" cy="268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C15DE0-E45F-DCBC-4272-3777A6C4122F}"/>
              </a:ext>
            </a:extLst>
          </p:cNvPr>
          <p:cNvSpPr/>
          <p:nvPr/>
        </p:nvSpPr>
        <p:spPr>
          <a:xfrm>
            <a:off x="5753413" y="2014485"/>
            <a:ext cx="1575723" cy="268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0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177-D40E-E75E-DDAD-D4EF76BA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" y="207088"/>
            <a:ext cx="6166966" cy="670437"/>
          </a:xfrm>
        </p:spPr>
        <p:txBody>
          <a:bodyPr anchor="b">
            <a:normAutofit fontScale="90000"/>
          </a:bodyPr>
          <a:lstStyle/>
          <a:p>
            <a:r>
              <a:rPr lang="en-IE" sz="3600" dirty="0">
                <a:latin typeface="EC Square Sans Pro" panose="020B0506040000020004" pitchFamily="34" charset="0"/>
              </a:rPr>
              <a:t>Obligations for marine ecosystems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D315A8-CBAD-8803-28EF-FBAFDBED9D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276" y="996778"/>
          <a:ext cx="6774154" cy="573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63FC72-AC48-2891-65E2-BF30507C97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42"/>
          <a:stretch/>
        </p:blipFill>
        <p:spPr>
          <a:xfrm>
            <a:off x="7151712" y="542307"/>
            <a:ext cx="5040288" cy="3684877"/>
          </a:xfrm>
          <a:prstGeom prst="rect">
            <a:avLst/>
          </a:prstGeom>
          <a:noFill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7C926E7-56D3-BF23-E17B-EA2DEA38FDC0}"/>
              </a:ext>
            </a:extLst>
          </p:cNvPr>
          <p:cNvGraphicFramePr/>
          <p:nvPr/>
        </p:nvGraphicFramePr>
        <p:xfrm>
          <a:off x="7260721" y="4204868"/>
          <a:ext cx="4217993" cy="223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131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18" y="1557697"/>
            <a:ext cx="3162837" cy="522946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Seagrass beds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Macroalgal forests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Shellfish beds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Maerl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Sponge, coral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coralligenous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Vents and seeps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Calibri"/>
              </a:rPr>
              <a:t>Soft sediments (above 1000 </a:t>
            </a:r>
            <a:r>
              <a:rPr lang="en-US" dirty="0" err="1">
                <a:latin typeface="Calibri"/>
                <a:ea typeface="Calibri"/>
                <a:cs typeface="Calibri"/>
              </a:rPr>
              <a:t>metres</a:t>
            </a:r>
            <a:r>
              <a:rPr lang="en-US" dirty="0">
                <a:latin typeface="Calibri"/>
                <a:ea typeface="Calibri"/>
                <a:cs typeface="Calibri"/>
              </a:rPr>
              <a:t> of depth)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Restoration of marine habitat types (Annex II)</a:t>
            </a:r>
            <a:endParaRPr lang="en-GB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B68A4-5D06-97A5-0F62-BC6C9FAB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91" y="1557696"/>
            <a:ext cx="2625521" cy="2392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06C8A-09CB-EF02-ACC8-92E3F022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49" y="4119584"/>
            <a:ext cx="2728889" cy="1109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BD606E-A8AB-A64E-7290-D14D3C792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8141"/>
            <a:ext cx="2488477" cy="17119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DD4B8-B0AF-4F0F-5707-580771B50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14" y="3823370"/>
            <a:ext cx="2377033" cy="2148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B46DE-B839-C85C-3E93-0891F6E47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553" y="1713914"/>
            <a:ext cx="2666008" cy="28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EC Square Sans Pro" panose="020B0506040000020004" pitchFamily="34" charset="0"/>
                <a:cs typeface="Calibri" panose="020F0502020204030204" pitchFamily="34" charset="0"/>
              </a:rPr>
              <a:t>Challenges for marine </a:t>
            </a:r>
            <a:r>
              <a:rPr lang="fr-BE" dirty="0" err="1">
                <a:latin typeface="EC Square Sans Pro" panose="020B0506040000020004" pitchFamily="34" charset="0"/>
                <a:cs typeface="Calibri" panose="020F0502020204030204" pitchFamily="34" charset="0"/>
              </a:rPr>
              <a:t>restoration</a:t>
            </a:r>
            <a:endParaRPr lang="fr-BE" dirty="0"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09" y="1738434"/>
            <a:ext cx="7404050" cy="5002253"/>
          </a:xfrm>
        </p:spPr>
        <p:txBody>
          <a:bodyPr/>
          <a:lstStyle/>
          <a:p>
            <a:pPr marL="285750" indent="-285750"/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Precondition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putting in place restoration measures is </a:t>
            </a:r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mapping and assessment of condition of habitats 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are currently gaps in knowledge.</a:t>
            </a:r>
          </a:p>
          <a:p>
            <a:pPr marL="285750" indent="-285750"/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Marine restoration knowledge 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practice are currently </a:t>
            </a:r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to certain habitats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areas, focusing mainly on </a:t>
            </a:r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restoration 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 replanting of seagrasses, corals, macroalgae in coastal shallow waters).</a:t>
            </a:r>
            <a:endParaRPr lang="en-US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efforts in development and upscaling of restoration measures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all Annex II habitats and habitats of species, including through extensive use of </a:t>
            </a:r>
            <a:r>
              <a:rPr lang="en-US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passive restoration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indent="-342900">
              <a:spcAft>
                <a:spcPts val="600"/>
              </a:spcAft>
              <a:buClr>
                <a:srgbClr val="034EA2"/>
              </a:buClr>
              <a:defRPr/>
            </a:pPr>
            <a:endParaRPr lang="en-US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342900">
              <a:spcAft>
                <a:spcPts val="600"/>
              </a:spcAft>
              <a:buClr>
                <a:srgbClr val="034EA2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342900">
              <a:spcAft>
                <a:spcPts val="600"/>
              </a:spcAft>
              <a:buClr>
                <a:srgbClr val="034EA2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342900">
              <a:spcAft>
                <a:spcPts val="600"/>
              </a:spcAft>
              <a:buClr>
                <a:srgbClr val="034EA2"/>
              </a:buClr>
              <a:buFont typeface="Wingdings" panose="05000000000000000000" pitchFamily="2" charset="2"/>
              <a:buChar char="ü"/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0">
              <a:spcAft>
                <a:spcPts val="600"/>
              </a:spcAft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0">
              <a:spcAft>
                <a:spcPts val="600"/>
              </a:spcAft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0">
              <a:spcAft>
                <a:spcPts val="600"/>
              </a:spcAft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06746-68A5-E583-11E3-22917468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43" y="9642"/>
            <a:ext cx="3663957" cy="3254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9BE8F-85E7-0F1B-CFE4-112BEA78E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806" y="3469270"/>
            <a:ext cx="3953415" cy="1581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4DC39-8DB1-A366-654E-11016555A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344" y="5067335"/>
            <a:ext cx="2376877" cy="16733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3C6D8-A24D-D467-2F46-10700C05A551}"/>
              </a:ext>
            </a:extLst>
          </p:cNvPr>
          <p:cNvSpPr txBox="1"/>
          <p:nvPr/>
        </p:nvSpPr>
        <p:spPr>
          <a:xfrm>
            <a:off x="8121959" y="5106302"/>
            <a:ext cx="1691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Source: Layman report of the LIFE project “Rebuilding of Marine Cavernous Boulder Reefs in Kattegat (“Blue Reef”)” </a:t>
            </a:r>
            <a:endParaRPr lang="en-I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BCD91-78C4-E466-AD37-BF0814CF8BEC}"/>
              </a:ext>
            </a:extLst>
          </p:cNvPr>
          <p:cNvSpPr txBox="1"/>
          <p:nvPr/>
        </p:nvSpPr>
        <p:spPr>
          <a:xfrm>
            <a:off x="8499181" y="3237127"/>
            <a:ext cx="26289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Source: </a:t>
            </a:r>
            <a:r>
              <a:rPr lang="en-IE" sz="800" b="0" i="0" u="none" strike="noStrike" dirty="0">
                <a:solidFill>
                  <a:srgbClr val="282828"/>
                </a:solidFill>
                <a:effectLst/>
                <a:latin typeface="MuseoSans"/>
                <a:hlinkClick r:id="rId6"/>
              </a:rPr>
              <a:t>https://doi.org/10.3389/fmars.2023.1176655</a:t>
            </a:r>
            <a:endParaRPr lang="en-I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1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EF778-904B-D3FA-134D-C5B460953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01" y="0"/>
            <a:ext cx="8349099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221950-8F7B-C7A0-5CE8-8320E1D4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0" y="1441874"/>
            <a:ext cx="3596426" cy="4350633"/>
          </a:xfrm>
        </p:spPr>
        <p:txBody>
          <a:bodyPr/>
          <a:lstStyle/>
          <a:p>
            <a:r>
              <a:rPr lang="en-IE" dirty="0">
                <a:solidFill>
                  <a:srgbClr val="004494"/>
                </a:solidFill>
                <a:latin typeface="EC Square Sans Pro" panose="020B0506040000020004" pitchFamily="34" charset="0"/>
              </a:rPr>
              <a:t>Restoration benefits ecosystems and society, including local communities!</a:t>
            </a:r>
          </a:p>
          <a:p>
            <a:r>
              <a:rPr lang="en-IE" dirty="0">
                <a:solidFill>
                  <a:srgbClr val="004494"/>
                </a:solidFill>
                <a:latin typeface="EC Square Sans Pro" panose="020B0506040000020004" pitchFamily="34" charset="0"/>
              </a:rPr>
              <a:t>Participation and engagement of all actors will be crucial for NRR implementation.</a:t>
            </a:r>
          </a:p>
          <a:p>
            <a:r>
              <a:rPr lang="en-IE" dirty="0">
                <a:solidFill>
                  <a:srgbClr val="004494"/>
                </a:solidFill>
                <a:latin typeface="EC Square Sans Pro" panose="020B0506040000020004" pitchFamily="34" charset="0"/>
              </a:rPr>
              <a:t>Small restoration actions  must be up-scaled.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CA2C4-E1B5-1DA4-3249-40846D4E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01" y="0"/>
            <a:ext cx="873970" cy="992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851585-BBFB-7F9D-F897-C3E0F12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6" y="6541010"/>
            <a:ext cx="3799655" cy="2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742950" indent="-342900">
              <a:buFont typeface="Wingdings" panose="05000000000000000000" pitchFamily="2" charset="2"/>
              <a:buChar char="ü"/>
            </a:pPr>
            <a:endParaRPr lang="en-US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34EA2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Preparatory work</a:t>
            </a:r>
            <a:endParaRPr lang="fr-BE" i="1" dirty="0"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75BCD-6C98-1C8F-87AD-E956DAC3CE64}"/>
              </a:ext>
            </a:extLst>
          </p:cNvPr>
          <p:cNvSpPr txBox="1"/>
          <p:nvPr/>
        </p:nvSpPr>
        <p:spPr>
          <a:xfrm>
            <a:off x="615375" y="1567431"/>
            <a:ext cx="103745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States must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national restoration plans by August 2026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carry out the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preparatory monitoring and research needed to identify the restoration measures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are necessary to meet the targets and obligations.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200" b="1" u="sng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restoration plans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contain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financing needs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implementation of restoration measures or other new obligations arising from NRR, and the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of intended financing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(public or private, including with EU funding instruments).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States must, where possible,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 synergies with NRPs of other Member States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particular where they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a marine region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sub-region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States may, where practical and appropriate,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preparing and implementing NRPs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relation to marine ecosystems, use </a:t>
            </a:r>
            <a:r>
              <a:rPr lang="en-US" sz="22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regional institutional cooperation structures 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 err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RSCs).</a:t>
            </a: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D7E31C5639345A896E72AE404A430" ma:contentTypeVersion="17" ma:contentTypeDescription="Create a new document." ma:contentTypeScope="" ma:versionID="1ba2839fe028bd763b2e0b9ff16f417a">
  <xsd:schema xmlns:xsd="http://www.w3.org/2001/XMLSchema" xmlns:xs="http://www.w3.org/2001/XMLSchema" xmlns:p="http://schemas.microsoft.com/office/2006/metadata/properties" xmlns:ns2="23bc7d1b-5700-4020-8f28-f12ea55ef974" xmlns:ns3="b549eab3-a6f9-4837-9a92-af2ba8d7c0b7" targetNamespace="http://schemas.microsoft.com/office/2006/metadata/properties" ma:root="true" ma:fieldsID="b3495e56c87f8c52f91a7c07970eb128" ns2:_="" ns3:_="">
    <xsd:import namespace="23bc7d1b-5700-4020-8f28-f12ea55ef974"/>
    <xsd:import namespace="b549eab3-a6f9-4837-9a92-af2ba8d7c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c7d1b-5700-4020-8f28-f12ea55ef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1118c-9755-42d6-a77a-e05f34e4a2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9eab3-a6f9-4837-9a92-af2ba8d7c0b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1b60ef0-363b-469e-bb54-3f5f800c7dd2}" ma:internalName="TaxCatchAll" ma:showField="CatchAllData" ma:web="b549eab3-a6f9-4837-9a92-af2ba8d7c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c7d1b-5700-4020-8f28-f12ea55ef974">
      <Terms xmlns="http://schemas.microsoft.com/office/infopath/2007/PartnerControls"/>
    </lcf76f155ced4ddcb4097134ff3c332f>
    <TaxCatchAll xmlns="b549eab3-a6f9-4837-9a92-af2ba8d7c0b7" xsi:nil="true"/>
  </documentManagement>
</p:properties>
</file>

<file path=customXml/itemProps1.xml><?xml version="1.0" encoding="utf-8"?>
<ds:datastoreItem xmlns:ds="http://schemas.openxmlformats.org/officeDocument/2006/customXml" ds:itemID="{89EACB21-2009-4185-A550-3C9E1720D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c7d1b-5700-4020-8f28-f12ea55ef974"/>
    <ds:schemaRef ds:uri="b549eab3-a6f9-4837-9a92-af2ba8d7c0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bce5493-82ec-44a2-9b6c-3823f9a179c9"/>
    <ds:schemaRef ds:uri="http://purl.org/dc/terms/"/>
    <ds:schemaRef ds:uri="http://purl.org/dc/elements/1.1/"/>
    <ds:schemaRef ds:uri="23bc7d1b-5700-4020-8f28-f12ea55ef974"/>
    <ds:schemaRef ds:uri="b549eab3-a6f9-4837-9a92-af2ba8d7c0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13118</TotalTime>
  <Words>1250</Words>
  <Application>Microsoft Office PowerPoint</Application>
  <PresentationFormat>Widescreen</PresentationFormat>
  <Paragraphs>137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Nature Restoration Regulation  Provisions for marine restoration</vt:lpstr>
      <vt:lpstr>Nature Restoration Regulation (NRR)</vt:lpstr>
      <vt:lpstr>PowerPoint Presentation</vt:lpstr>
      <vt:lpstr>PowerPoint Presentation</vt:lpstr>
      <vt:lpstr>Obligations for marine ecosystems</vt:lpstr>
      <vt:lpstr>Restoration of marine habitat types (Annex II)</vt:lpstr>
      <vt:lpstr>Challenges for marine restoration</vt:lpstr>
      <vt:lpstr>PowerPoint Presentation</vt:lpstr>
      <vt:lpstr>Preparatory work</vt:lpstr>
      <vt:lpstr>Support for implementation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NIKOLIC Vedran (ENV)</cp:lastModifiedBy>
  <cp:revision>543</cp:revision>
  <cp:lastPrinted>2024-02-23T09:48:53Z</cp:lastPrinted>
  <dcterms:created xsi:type="dcterms:W3CDTF">2019-08-09T12:06:42Z</dcterms:created>
  <dcterms:modified xsi:type="dcterms:W3CDTF">2024-12-05T10:04:24Z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0x010100C1ED7E31C5639345A896E72AE404A430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2022-10-09T20:42:24Z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38df433d-daf6-45f8-8766-05452fb5c0f0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