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9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38"/>
    <p:restoredTop sz="74885"/>
  </p:normalViewPr>
  <p:slideViewPr>
    <p:cSldViewPr snapToGrid="0" snapToObjects="1">
      <p:cViewPr varScale="1">
        <p:scale>
          <a:sx n="143" d="100"/>
          <a:sy n="143" d="100"/>
        </p:scale>
        <p:origin x="1688"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7EF35D-1CA2-0048-8CC4-16ECBDF7C7B3}" type="datetimeFigureOut">
              <a:rPr lang="en-US" smtClean="0"/>
              <a:t>9/30/20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0E12CB-22FE-F847-828F-8F7D3B879116}" type="slidenum">
              <a:rPr lang="en-US" smtClean="0"/>
              <a:t>‹#›</a:t>
            </a:fld>
            <a:endParaRPr lang="en-US"/>
          </a:p>
        </p:txBody>
      </p:sp>
    </p:spTree>
    <p:extLst>
      <p:ext uri="{BB962C8B-B14F-4D97-AF65-F5344CB8AC3E}">
        <p14:creationId xmlns:p14="http://schemas.microsoft.com/office/powerpoint/2010/main" val="1021808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b="1" dirty="0"/>
              <a:t>Eutrophication </a:t>
            </a:r>
            <a:r>
              <a:rPr lang="en-GB" b="0" dirty="0"/>
              <a:t>remains the largest single pressure on the Baltic Sea marine environment, with 97% of the waterbody affected to varying degrees. Eutrophication, the excessive concentration of nutrients in the sea, leads to a raft of consequences upsetting biodiversity, such as blooms of toxic algae and oxygen depletion. Losses due to eutrophication are estimated to be up to 4.4 billion euro annually, across all sectors. Today, the agricultural sector is the main source of nutrient inputs and eutrophication, but the Baltic Sea has, over the past decades, accumulated huge nutrient reserves from other sources such as industries and municipal wastewater. </a:t>
            </a:r>
          </a:p>
          <a:p>
            <a:pPr marL="171450" indent="-171450">
              <a:buFont typeface="Arial" panose="020B0604020202020204" pitchFamily="34" charset="0"/>
              <a:buChar char="•"/>
            </a:pPr>
            <a:endParaRPr lang="en-GB" b="1" dirty="0"/>
          </a:p>
          <a:p>
            <a:pPr marL="171450" indent="-171450">
              <a:buFont typeface="Arial" panose="020B0604020202020204" pitchFamily="34" charset="0"/>
              <a:buChar char="•"/>
            </a:pPr>
            <a:r>
              <a:rPr lang="en-GB" sz="1200" b="1" kern="1200" dirty="0">
                <a:solidFill>
                  <a:schemeClr val="tx1"/>
                </a:solidFill>
                <a:effectLst/>
                <a:latin typeface="+mn-lt"/>
                <a:ea typeface="+mn-ea"/>
                <a:cs typeface="+mn-cs"/>
              </a:rPr>
              <a:t>Hazardous substances trends show improvement: </a:t>
            </a:r>
            <a:r>
              <a:rPr lang="en-GB" sz="1200" kern="1200" dirty="0">
                <a:solidFill>
                  <a:schemeClr val="tx1"/>
                </a:solidFill>
                <a:effectLst/>
                <a:latin typeface="+mn-lt"/>
                <a:ea typeface="+mn-ea"/>
                <a:cs typeface="+mn-cs"/>
              </a:rPr>
              <a:t>Levels of contaminants are elevated and continue to give cause for concern. </a:t>
            </a:r>
            <a:r>
              <a:rPr lang="en-GB" dirty="0"/>
              <a:t>Many contaminants such as persistent organic pollutants (POPs) take a long time to degrade, and their impacts can magnify as they accumulate within the aquatic food web. </a:t>
            </a:r>
            <a:r>
              <a:rPr lang="en-GB" sz="1200" kern="1200" dirty="0">
                <a:solidFill>
                  <a:schemeClr val="tx1"/>
                </a:solidFill>
                <a:effectLst/>
                <a:latin typeface="+mn-lt"/>
                <a:ea typeface="+mn-ea"/>
                <a:cs typeface="+mn-cs"/>
              </a:rPr>
              <a:t>However, the number of improving trends outweighs the number of deteriorating trends in the monitored hazardous substances. Acute pollution events from oil spills have also decreased. </a:t>
            </a:r>
            <a:endParaRPr lang="en-GB" sz="1200" b="0" kern="1200" dirty="0">
              <a:solidFill>
                <a:schemeClr val="tx1"/>
              </a:solidFill>
              <a:effectLst/>
              <a:latin typeface="+mn-lt"/>
              <a:ea typeface="+mn-ea"/>
              <a:cs typeface="+mn-cs"/>
            </a:endParaRPr>
          </a:p>
          <a:p>
            <a:pPr marL="171450" indent="-171450">
              <a:buFont typeface="Arial" panose="020B0604020202020204" pitchFamily="34" charset="0"/>
              <a:buChar char="•"/>
            </a:pPr>
            <a:endParaRPr lang="en-GB" b="1" dirty="0"/>
          </a:p>
          <a:p>
            <a:pPr marL="171450" indent="-171450">
              <a:buFont typeface="Arial" panose="020B0604020202020204" pitchFamily="34" charset="0"/>
              <a:buChar char="•"/>
            </a:pPr>
            <a:r>
              <a:rPr lang="en-GB" b="1" dirty="0"/>
              <a:t>Marine litter </a:t>
            </a:r>
            <a:r>
              <a:rPr lang="en-GB" dirty="0"/>
              <a:t>is a clearly visible problem along the Baltic Sea coastline. It also appears under the surface and in many different size classes. The smallest </a:t>
            </a:r>
            <a:r>
              <a:rPr lang="en-GB" dirty="0" err="1"/>
              <a:t>microlitter</a:t>
            </a:r>
            <a:r>
              <a:rPr lang="en-GB" dirty="0"/>
              <a:t> is invisible to the human eye but reaches the marine food web when animals ingest it. Larger marine litter deteriorates habitat quality and can cause direct harm to animals when they swallow it or become entangled. Around 70 % of the marine litter in the Baltic Sea is plastic. Plastic materials are of special concern due to their risks to the environment and slow degradation. The regional goal agreed in HELCOM is to reduce the amount of marine litter significantly by 2025 and prevent harm from litter in the coastal and marine environment. </a:t>
            </a:r>
            <a:endParaRPr lang="en-GB" sz="1200" b="1" kern="1200" dirty="0">
              <a:solidFill>
                <a:schemeClr val="tx1"/>
              </a:solidFill>
              <a:effectLst/>
              <a:latin typeface="+mn-lt"/>
              <a:ea typeface="+mn-ea"/>
              <a:cs typeface="+mn-cs"/>
            </a:endParaRPr>
          </a:p>
          <a:p>
            <a:pPr marL="171450" indent="-171450">
              <a:buFont typeface="Arial" panose="020B0604020202020204" pitchFamily="34" charset="0"/>
              <a:buChar char="•"/>
            </a:pPr>
            <a:endParaRPr lang="en-GB" dirty="0">
              <a:effectLs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1" kern="1200" dirty="0">
                <a:solidFill>
                  <a:schemeClr val="tx1"/>
                </a:solidFill>
                <a:effectLst/>
                <a:latin typeface="+mn-lt"/>
                <a:ea typeface="+mn-ea"/>
                <a:cs typeface="+mn-cs"/>
              </a:rPr>
              <a:t>Non-indigenous species: </a:t>
            </a:r>
            <a:r>
              <a:rPr lang="en-GB" sz="1200" kern="1200" dirty="0">
                <a:solidFill>
                  <a:schemeClr val="tx1"/>
                </a:solidFill>
                <a:effectLst/>
                <a:latin typeface="+mn-lt"/>
                <a:ea typeface="+mn-ea"/>
                <a:cs typeface="+mn-cs"/>
              </a:rPr>
              <a:t>Around 140 non-indigenous species or new species with unknown origin have been recorded in the Baltic Sea. Of these, twelve were new introductions for the period 2011–2016. These species commonly attach to the hull of ships (so-called biofouling) or are transported in ballast water and then released when the water is exchanged. Furthermore, the opening of connections to different river systems created by canals are important vectors for dispersal, and many Ponto-Caspian species have found new routes to the Baltic Sea in this way. </a:t>
            </a:r>
          </a:p>
          <a:p>
            <a:pPr marL="0" indent="0">
              <a:buFont typeface="Arial" panose="020B0604020202020204" pitchFamily="34" charset="0"/>
              <a:buNone/>
            </a:pPr>
            <a:r>
              <a:rPr lang="en-GB" sz="1200" kern="1200" dirty="0">
                <a:solidFill>
                  <a:schemeClr val="tx1"/>
                </a:solidFill>
                <a:effectLst/>
                <a:latin typeface="+mn-lt"/>
                <a:ea typeface="+mn-ea"/>
                <a:cs typeface="+mn-cs"/>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1" dirty="0"/>
              <a:t>Extraction of fish:</a:t>
            </a:r>
            <a:r>
              <a:rPr lang="en-GB" sz="1200" b="0" dirty="0"/>
              <a:t> </a:t>
            </a:r>
            <a:r>
              <a:rPr lang="en-GB" dirty="0"/>
              <a:t>Fishing is still an important source of food and income. Yet, stock assessments show that three out of nine internationally assessed fish stocks achieve good status with respect to both biomass and fishing mortality rates. Recreational fishing may contribute considerably to the total mortality, especially in coastal areas, but estimates of its magnitude are uncertain. A current challenge to be met by the fishing sector is to ensure resource utilisation in line with the ecosystem-based approach.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1" kern="1200" dirty="0">
                <a:solidFill>
                  <a:schemeClr val="tx1"/>
                </a:solidFill>
                <a:effectLst/>
                <a:latin typeface="+mn-lt"/>
                <a:ea typeface="+mn-ea"/>
                <a:cs typeface="+mn-cs"/>
              </a:rPr>
              <a:t>Underwater sound</a:t>
            </a:r>
            <a:r>
              <a:rPr lang="en-GB" sz="1200" kern="1200" dirty="0">
                <a:solidFill>
                  <a:schemeClr val="tx1"/>
                </a:solidFill>
                <a:effectLst/>
                <a:latin typeface="+mn-lt"/>
                <a:ea typeface="+mn-ea"/>
                <a:cs typeface="+mn-cs"/>
              </a:rPr>
              <a:t>: Areas with high continuous sound levels are mainly along major shipping routes. Sound may affect marine animals that rely on sound for their orientation, communication and foraging such as harbour porpoises, seals and many fish species like cod. </a:t>
            </a:r>
            <a:r>
              <a:rPr lang="en-GB" dirty="0"/>
              <a:t>Sound is continuously present in the underwater environment, and is produced naturally for example by wind, waves, ice, and thunderstorms, as well as by animals. Human activities cause additional sounds which may have a polluting effect. These are typically by-products of marine activities and infrastructure, such as shipping, bridges, or underwater construction work, but are also spread deliberately by the use of echo-sounders, sonars and seismic airguns, for example. HELCOM has developed monitoring of underwater sound and agreed that underwater sound should not have negative impact on marine life in the Baltic Sea. </a:t>
            </a:r>
          </a:p>
          <a:p>
            <a:pPr marL="171450" lvl="0" indent="-171450">
              <a:buFont typeface="Arial" panose="020B0604020202020204" pitchFamily="34" charset="0"/>
              <a:buChar char="•"/>
            </a:pPr>
            <a:endParaRPr lang="en-GB" sz="1200" b="0" dirty="0"/>
          </a:p>
          <a:p>
            <a:pPr marL="171450" indent="-171450">
              <a:buFont typeface="Arial" panose="020B0604020202020204" pitchFamily="34" charset="0"/>
              <a:buChar char="•"/>
            </a:pPr>
            <a:r>
              <a:rPr lang="en-GB" sz="1200" b="1" dirty="0"/>
              <a:t>Seabed loss and disturbance: </a:t>
            </a:r>
            <a:r>
              <a:rPr lang="en-GB" dirty="0"/>
              <a:t>Loss and disturbance to the seabed is caused by human activities that inflict permanent changes or temporary disruptions to the physical habitat. Examples of such activities include extraction of seabed sand and gravel, modification of the seabed for installations, maintenance of open waterways by dredging, and bottom trawling. Based on the data available for the assessment period (2011- 2016) and current knowledge, less than 1 % of the Baltic Sea seabed is potentially lost due to human activities while roughly 40 % of the seabed area is potentially disturbed. There is currently no regionally agreed method for assessing how loss and disturbance is causing adverse effects on the marine environment. </a:t>
            </a:r>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1"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1" kern="1200" dirty="0">
                <a:solidFill>
                  <a:schemeClr val="tx1"/>
                </a:solidFill>
                <a:effectLst/>
                <a:latin typeface="+mn-lt"/>
                <a:ea typeface="+mn-ea"/>
                <a:cs typeface="+mn-cs"/>
              </a:rPr>
              <a:t>Figure: </a:t>
            </a:r>
            <a:r>
              <a:rPr lang="en-GB" sz="1200" b="0" kern="1200" dirty="0">
                <a:solidFill>
                  <a:schemeClr val="tx1"/>
                </a:solidFill>
                <a:effectLst/>
                <a:latin typeface="+mn-lt"/>
                <a:ea typeface="+mn-ea"/>
                <a:cs typeface="+mn-cs"/>
              </a:rPr>
              <a:t>Ranking of pressures themes attributed to cumulative impacts at regional scale in the </a:t>
            </a:r>
            <a:r>
              <a:rPr lang="en-GB" sz="1200" b="1" kern="1200" dirty="0">
                <a:solidFill>
                  <a:schemeClr val="tx1"/>
                </a:solidFill>
                <a:effectLst/>
                <a:latin typeface="+mn-lt"/>
                <a:ea typeface="+mn-ea"/>
                <a:cs typeface="+mn-cs"/>
              </a:rPr>
              <a:t>Baltic Sea Impact Index. </a:t>
            </a:r>
            <a:r>
              <a:rPr lang="en-GB" sz="1200" kern="1200" dirty="0">
                <a:solidFill>
                  <a:schemeClr val="tx1"/>
                </a:solidFill>
                <a:effectLst/>
                <a:latin typeface="+mn-lt"/>
                <a:ea typeface="+mn-ea"/>
                <a:cs typeface="+mn-cs"/>
              </a:rPr>
              <a:t>The ‘Sum value’ is calculated as the sum of impacts from each pressure on all studied ecosystem components at Baltic Sea scale. </a:t>
            </a:r>
          </a:p>
        </p:txBody>
      </p:sp>
      <p:sp>
        <p:nvSpPr>
          <p:cNvPr id="4" name="Slide Number Placeholder 3"/>
          <p:cNvSpPr>
            <a:spLocks noGrp="1"/>
          </p:cNvSpPr>
          <p:nvPr>
            <p:ph type="sldNum" sz="quarter" idx="5"/>
          </p:nvPr>
        </p:nvSpPr>
        <p:spPr/>
        <p:txBody>
          <a:bodyPr/>
          <a:lstStyle/>
          <a:p>
            <a:fld id="{DE0E12CB-22FE-F847-828F-8F7D3B879116}" type="slidenum">
              <a:rPr lang="en-US" smtClean="0"/>
              <a:t>1</a:t>
            </a:fld>
            <a:endParaRPr lang="en-US"/>
          </a:p>
        </p:txBody>
      </p:sp>
    </p:spTree>
    <p:extLst>
      <p:ext uri="{BB962C8B-B14F-4D97-AF65-F5344CB8AC3E}">
        <p14:creationId xmlns:p14="http://schemas.microsoft.com/office/powerpoint/2010/main" val="2754257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634C0-AA0E-034E-996C-4BD96D2F143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2E48974-90E6-9F49-AF01-96C619F52B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132104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4DD82-8597-9441-B725-2B536150506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1ED7679-FB66-7A45-AAF2-025C8DC4180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A960A2-B6B3-EA4B-8927-A5BACB7B7C52}"/>
              </a:ext>
            </a:extLst>
          </p:cNvPr>
          <p:cNvSpPr>
            <a:spLocks noGrp="1"/>
          </p:cNvSpPr>
          <p:nvPr>
            <p:ph type="dt" sz="half" idx="10"/>
          </p:nvPr>
        </p:nvSpPr>
        <p:spPr>
          <a:xfrm>
            <a:off x="838200" y="6176963"/>
            <a:ext cx="2743200" cy="544512"/>
          </a:xfrm>
          <a:prstGeom prst="rect">
            <a:avLst/>
          </a:prstGeom>
        </p:spPr>
        <p:txBody>
          <a:bodyPr/>
          <a:lstStyle/>
          <a:p>
            <a:fld id="{5C804A43-6CF1-A04E-B58B-772926936A19}" type="datetimeFigureOut">
              <a:rPr lang="en-US" smtClean="0"/>
              <a:t>9/30/20</a:t>
            </a:fld>
            <a:endParaRPr lang="en-US"/>
          </a:p>
        </p:txBody>
      </p:sp>
      <p:sp>
        <p:nvSpPr>
          <p:cNvPr id="5" name="Footer Placeholder 4">
            <a:extLst>
              <a:ext uri="{FF2B5EF4-FFF2-40B4-BE49-F238E27FC236}">
                <a16:creationId xmlns:a16="http://schemas.microsoft.com/office/drawing/2014/main" id="{9B338518-649D-4B40-B293-D06CB573F04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AADAF2D8-1A51-8F41-A1F3-B5A2EAA6C561}"/>
              </a:ext>
            </a:extLst>
          </p:cNvPr>
          <p:cNvSpPr>
            <a:spLocks noGrp="1"/>
          </p:cNvSpPr>
          <p:nvPr>
            <p:ph type="sldNum" sz="quarter" idx="12"/>
          </p:nvPr>
        </p:nvSpPr>
        <p:spPr>
          <a:xfrm>
            <a:off x="8610600" y="6356350"/>
            <a:ext cx="2743200" cy="365125"/>
          </a:xfrm>
          <a:prstGeom prst="rect">
            <a:avLst/>
          </a:prstGeom>
        </p:spPr>
        <p:txBody>
          <a:bodyPr/>
          <a:lstStyle/>
          <a:p>
            <a:fld id="{B3B09432-B8E6-584B-A118-0729592F0744}" type="slidenum">
              <a:rPr lang="en-US" smtClean="0"/>
              <a:t>‹#›</a:t>
            </a:fld>
            <a:endParaRPr lang="en-US"/>
          </a:p>
        </p:txBody>
      </p:sp>
    </p:spTree>
    <p:extLst>
      <p:ext uri="{BB962C8B-B14F-4D97-AF65-F5344CB8AC3E}">
        <p14:creationId xmlns:p14="http://schemas.microsoft.com/office/powerpoint/2010/main" val="1175866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DFF7A4-EE07-7E47-B2E5-B072AE5E4B2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1AE2F99-BC98-2F4E-926E-46578D5B89C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B2E7C9-EB2B-9744-8682-3602F2D6F6B5}"/>
              </a:ext>
            </a:extLst>
          </p:cNvPr>
          <p:cNvSpPr>
            <a:spLocks noGrp="1"/>
          </p:cNvSpPr>
          <p:nvPr>
            <p:ph type="dt" sz="half" idx="10"/>
          </p:nvPr>
        </p:nvSpPr>
        <p:spPr>
          <a:xfrm>
            <a:off x="838200" y="6176963"/>
            <a:ext cx="2743200" cy="544512"/>
          </a:xfrm>
          <a:prstGeom prst="rect">
            <a:avLst/>
          </a:prstGeom>
        </p:spPr>
        <p:txBody>
          <a:bodyPr/>
          <a:lstStyle/>
          <a:p>
            <a:fld id="{5C804A43-6CF1-A04E-B58B-772926936A19}" type="datetimeFigureOut">
              <a:rPr lang="en-US" smtClean="0"/>
              <a:t>9/30/20</a:t>
            </a:fld>
            <a:endParaRPr lang="en-US"/>
          </a:p>
        </p:txBody>
      </p:sp>
      <p:sp>
        <p:nvSpPr>
          <p:cNvPr id="5" name="Footer Placeholder 4">
            <a:extLst>
              <a:ext uri="{FF2B5EF4-FFF2-40B4-BE49-F238E27FC236}">
                <a16:creationId xmlns:a16="http://schemas.microsoft.com/office/drawing/2014/main" id="{65D4F404-0C68-2444-A432-A7802D7E25E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0A056750-8D23-0C42-A2CA-B0C46BECE820}"/>
              </a:ext>
            </a:extLst>
          </p:cNvPr>
          <p:cNvSpPr>
            <a:spLocks noGrp="1"/>
          </p:cNvSpPr>
          <p:nvPr>
            <p:ph type="sldNum" sz="quarter" idx="12"/>
          </p:nvPr>
        </p:nvSpPr>
        <p:spPr>
          <a:xfrm>
            <a:off x="8610600" y="6356350"/>
            <a:ext cx="2743200" cy="365125"/>
          </a:xfrm>
          <a:prstGeom prst="rect">
            <a:avLst/>
          </a:prstGeom>
        </p:spPr>
        <p:txBody>
          <a:bodyPr/>
          <a:lstStyle/>
          <a:p>
            <a:fld id="{B3B09432-B8E6-584B-A118-0729592F0744}" type="slidenum">
              <a:rPr lang="en-US" smtClean="0"/>
              <a:t>‹#›</a:t>
            </a:fld>
            <a:endParaRPr lang="en-US"/>
          </a:p>
        </p:txBody>
      </p:sp>
    </p:spTree>
    <p:extLst>
      <p:ext uri="{BB962C8B-B14F-4D97-AF65-F5344CB8AC3E}">
        <p14:creationId xmlns:p14="http://schemas.microsoft.com/office/powerpoint/2010/main" val="1403726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2061E-0DF0-C240-9B2F-6AC9E1313198}"/>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C2E1E2CE-9ABF-1641-8CCB-B9457D3B255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995843-CA30-6E4D-8A2F-E6101A9F3540}"/>
              </a:ext>
            </a:extLst>
          </p:cNvPr>
          <p:cNvSpPr>
            <a:spLocks noGrp="1"/>
          </p:cNvSpPr>
          <p:nvPr>
            <p:ph type="dt" sz="half" idx="10"/>
          </p:nvPr>
        </p:nvSpPr>
        <p:spPr>
          <a:xfrm>
            <a:off x="838200" y="6176963"/>
            <a:ext cx="2743200" cy="544512"/>
          </a:xfrm>
          <a:prstGeom prst="rect">
            <a:avLst/>
          </a:prstGeom>
        </p:spPr>
        <p:txBody>
          <a:bodyPr/>
          <a:lstStyle/>
          <a:p>
            <a:fld id="{5C804A43-6CF1-A04E-B58B-772926936A19}" type="datetimeFigureOut">
              <a:rPr lang="en-US" smtClean="0"/>
              <a:t>9/30/20</a:t>
            </a:fld>
            <a:endParaRPr lang="en-US"/>
          </a:p>
        </p:txBody>
      </p:sp>
      <p:sp>
        <p:nvSpPr>
          <p:cNvPr id="5" name="Footer Placeholder 4">
            <a:extLst>
              <a:ext uri="{FF2B5EF4-FFF2-40B4-BE49-F238E27FC236}">
                <a16:creationId xmlns:a16="http://schemas.microsoft.com/office/drawing/2014/main" id="{9642E5D1-AA48-EB46-B961-92B6F983D0A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27E0C26F-3691-144F-8BB7-06C3654BFBA6}"/>
              </a:ext>
            </a:extLst>
          </p:cNvPr>
          <p:cNvSpPr>
            <a:spLocks noGrp="1"/>
          </p:cNvSpPr>
          <p:nvPr>
            <p:ph type="sldNum" sz="quarter" idx="12"/>
          </p:nvPr>
        </p:nvSpPr>
        <p:spPr>
          <a:xfrm>
            <a:off x="8610600" y="6356350"/>
            <a:ext cx="2743200" cy="365125"/>
          </a:xfrm>
          <a:prstGeom prst="rect">
            <a:avLst/>
          </a:prstGeom>
        </p:spPr>
        <p:txBody>
          <a:bodyPr/>
          <a:lstStyle/>
          <a:p>
            <a:fld id="{B3B09432-B8E6-584B-A118-0729592F0744}" type="slidenum">
              <a:rPr lang="en-US" smtClean="0"/>
              <a:t>‹#›</a:t>
            </a:fld>
            <a:endParaRPr lang="en-US"/>
          </a:p>
        </p:txBody>
      </p:sp>
    </p:spTree>
    <p:extLst>
      <p:ext uri="{BB962C8B-B14F-4D97-AF65-F5344CB8AC3E}">
        <p14:creationId xmlns:p14="http://schemas.microsoft.com/office/powerpoint/2010/main" val="4233323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3FEAF-33AF-4147-88ED-57B7618F1A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558A91F-F5A1-0543-A597-2512D70EA9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BDCE5E0-12BA-6B44-99F2-C8333FF80884}"/>
              </a:ext>
            </a:extLst>
          </p:cNvPr>
          <p:cNvSpPr>
            <a:spLocks noGrp="1"/>
          </p:cNvSpPr>
          <p:nvPr>
            <p:ph type="dt" sz="half" idx="10"/>
          </p:nvPr>
        </p:nvSpPr>
        <p:spPr>
          <a:xfrm>
            <a:off x="838200" y="6176963"/>
            <a:ext cx="2743200" cy="544512"/>
          </a:xfrm>
          <a:prstGeom prst="rect">
            <a:avLst/>
          </a:prstGeom>
        </p:spPr>
        <p:txBody>
          <a:bodyPr/>
          <a:lstStyle/>
          <a:p>
            <a:fld id="{5C804A43-6CF1-A04E-B58B-772926936A19}" type="datetimeFigureOut">
              <a:rPr lang="en-US" smtClean="0"/>
              <a:t>9/30/20</a:t>
            </a:fld>
            <a:endParaRPr lang="en-US"/>
          </a:p>
        </p:txBody>
      </p:sp>
      <p:sp>
        <p:nvSpPr>
          <p:cNvPr id="5" name="Footer Placeholder 4">
            <a:extLst>
              <a:ext uri="{FF2B5EF4-FFF2-40B4-BE49-F238E27FC236}">
                <a16:creationId xmlns:a16="http://schemas.microsoft.com/office/drawing/2014/main" id="{7B3A8D5E-7BF3-514E-8224-A9D7894DF18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865393B1-78DD-BE42-9E4C-3020E4F60582}"/>
              </a:ext>
            </a:extLst>
          </p:cNvPr>
          <p:cNvSpPr>
            <a:spLocks noGrp="1"/>
          </p:cNvSpPr>
          <p:nvPr>
            <p:ph type="sldNum" sz="quarter" idx="12"/>
          </p:nvPr>
        </p:nvSpPr>
        <p:spPr>
          <a:xfrm>
            <a:off x="8610600" y="6356350"/>
            <a:ext cx="2743200" cy="365125"/>
          </a:xfrm>
          <a:prstGeom prst="rect">
            <a:avLst/>
          </a:prstGeom>
        </p:spPr>
        <p:txBody>
          <a:bodyPr/>
          <a:lstStyle/>
          <a:p>
            <a:fld id="{B3B09432-B8E6-584B-A118-0729592F0744}" type="slidenum">
              <a:rPr lang="en-US" smtClean="0"/>
              <a:t>‹#›</a:t>
            </a:fld>
            <a:endParaRPr lang="en-US"/>
          </a:p>
        </p:txBody>
      </p:sp>
    </p:spTree>
    <p:extLst>
      <p:ext uri="{BB962C8B-B14F-4D97-AF65-F5344CB8AC3E}">
        <p14:creationId xmlns:p14="http://schemas.microsoft.com/office/powerpoint/2010/main" val="797992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7E4D9-0C85-224F-B514-7B2CDA8E8B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797E09-2B62-A848-A01B-6686E6555C1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8E8C7FA-8163-154B-8A5F-CF94CDE6EB3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86E87D0-BA60-B446-B02E-967707BE4F6E}"/>
              </a:ext>
            </a:extLst>
          </p:cNvPr>
          <p:cNvSpPr>
            <a:spLocks noGrp="1"/>
          </p:cNvSpPr>
          <p:nvPr>
            <p:ph type="dt" sz="half" idx="10"/>
          </p:nvPr>
        </p:nvSpPr>
        <p:spPr>
          <a:xfrm>
            <a:off x="838200" y="6176963"/>
            <a:ext cx="2743200" cy="544512"/>
          </a:xfrm>
          <a:prstGeom prst="rect">
            <a:avLst/>
          </a:prstGeom>
        </p:spPr>
        <p:txBody>
          <a:bodyPr/>
          <a:lstStyle/>
          <a:p>
            <a:fld id="{5C804A43-6CF1-A04E-B58B-772926936A19}" type="datetimeFigureOut">
              <a:rPr lang="en-US" smtClean="0"/>
              <a:t>9/30/20</a:t>
            </a:fld>
            <a:endParaRPr lang="en-US"/>
          </a:p>
        </p:txBody>
      </p:sp>
      <p:sp>
        <p:nvSpPr>
          <p:cNvPr id="6" name="Footer Placeholder 5">
            <a:extLst>
              <a:ext uri="{FF2B5EF4-FFF2-40B4-BE49-F238E27FC236}">
                <a16:creationId xmlns:a16="http://schemas.microsoft.com/office/drawing/2014/main" id="{E1F2260B-F493-C542-A410-84FDB3C3048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597C0B14-F2D0-B74B-BDE4-18A1D0E63743}"/>
              </a:ext>
            </a:extLst>
          </p:cNvPr>
          <p:cNvSpPr>
            <a:spLocks noGrp="1"/>
          </p:cNvSpPr>
          <p:nvPr>
            <p:ph type="sldNum" sz="quarter" idx="12"/>
          </p:nvPr>
        </p:nvSpPr>
        <p:spPr>
          <a:xfrm>
            <a:off x="8610600" y="6356350"/>
            <a:ext cx="2743200" cy="365125"/>
          </a:xfrm>
          <a:prstGeom prst="rect">
            <a:avLst/>
          </a:prstGeom>
        </p:spPr>
        <p:txBody>
          <a:bodyPr/>
          <a:lstStyle/>
          <a:p>
            <a:fld id="{B3B09432-B8E6-584B-A118-0729592F0744}" type="slidenum">
              <a:rPr lang="en-US" smtClean="0"/>
              <a:t>‹#›</a:t>
            </a:fld>
            <a:endParaRPr lang="en-US"/>
          </a:p>
        </p:txBody>
      </p:sp>
    </p:spTree>
    <p:extLst>
      <p:ext uri="{BB962C8B-B14F-4D97-AF65-F5344CB8AC3E}">
        <p14:creationId xmlns:p14="http://schemas.microsoft.com/office/powerpoint/2010/main" val="3317966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19516-B8FA-5443-8372-0D0204D883D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D65272A-5D9C-4145-A99D-2B4FA7DEF8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AC750F2-D258-9542-865F-EBA864CB469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4742364-094E-7946-874B-942B8E1CFA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0DCA1BF-C1B1-C341-93A7-40E6D6D3A32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C29548D-49FF-9448-B1DD-6D3DF3A8AD45}"/>
              </a:ext>
            </a:extLst>
          </p:cNvPr>
          <p:cNvSpPr>
            <a:spLocks noGrp="1"/>
          </p:cNvSpPr>
          <p:nvPr>
            <p:ph type="dt" sz="half" idx="10"/>
          </p:nvPr>
        </p:nvSpPr>
        <p:spPr>
          <a:xfrm>
            <a:off x="838200" y="6176963"/>
            <a:ext cx="2743200" cy="544512"/>
          </a:xfrm>
          <a:prstGeom prst="rect">
            <a:avLst/>
          </a:prstGeom>
        </p:spPr>
        <p:txBody>
          <a:bodyPr/>
          <a:lstStyle/>
          <a:p>
            <a:fld id="{5C804A43-6CF1-A04E-B58B-772926936A19}" type="datetimeFigureOut">
              <a:rPr lang="en-US" smtClean="0"/>
              <a:t>9/30/20</a:t>
            </a:fld>
            <a:endParaRPr lang="en-US"/>
          </a:p>
        </p:txBody>
      </p:sp>
      <p:sp>
        <p:nvSpPr>
          <p:cNvPr id="8" name="Footer Placeholder 7">
            <a:extLst>
              <a:ext uri="{FF2B5EF4-FFF2-40B4-BE49-F238E27FC236}">
                <a16:creationId xmlns:a16="http://schemas.microsoft.com/office/drawing/2014/main" id="{4A51EA35-427A-E84E-9150-2A96B4AF8D9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E69F5AC3-2F32-4F4A-B754-2CA0BDCEA107}"/>
              </a:ext>
            </a:extLst>
          </p:cNvPr>
          <p:cNvSpPr>
            <a:spLocks noGrp="1"/>
          </p:cNvSpPr>
          <p:nvPr>
            <p:ph type="sldNum" sz="quarter" idx="12"/>
          </p:nvPr>
        </p:nvSpPr>
        <p:spPr>
          <a:xfrm>
            <a:off x="8610600" y="6356350"/>
            <a:ext cx="2743200" cy="365125"/>
          </a:xfrm>
          <a:prstGeom prst="rect">
            <a:avLst/>
          </a:prstGeom>
        </p:spPr>
        <p:txBody>
          <a:bodyPr/>
          <a:lstStyle/>
          <a:p>
            <a:fld id="{B3B09432-B8E6-584B-A118-0729592F0744}" type="slidenum">
              <a:rPr lang="en-US" smtClean="0"/>
              <a:t>‹#›</a:t>
            </a:fld>
            <a:endParaRPr lang="en-US"/>
          </a:p>
        </p:txBody>
      </p:sp>
    </p:spTree>
    <p:extLst>
      <p:ext uri="{BB962C8B-B14F-4D97-AF65-F5344CB8AC3E}">
        <p14:creationId xmlns:p14="http://schemas.microsoft.com/office/powerpoint/2010/main" val="1504101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C803E-0894-7743-8370-FA875DB1B19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25104EF-6265-2F47-9EFE-AE767C550551}"/>
              </a:ext>
            </a:extLst>
          </p:cNvPr>
          <p:cNvSpPr>
            <a:spLocks noGrp="1"/>
          </p:cNvSpPr>
          <p:nvPr>
            <p:ph type="dt" sz="half" idx="10"/>
          </p:nvPr>
        </p:nvSpPr>
        <p:spPr>
          <a:xfrm>
            <a:off x="838200" y="6176963"/>
            <a:ext cx="2743200" cy="544512"/>
          </a:xfrm>
          <a:prstGeom prst="rect">
            <a:avLst/>
          </a:prstGeom>
        </p:spPr>
        <p:txBody>
          <a:bodyPr/>
          <a:lstStyle/>
          <a:p>
            <a:fld id="{5C804A43-6CF1-A04E-B58B-772926936A19}" type="datetimeFigureOut">
              <a:rPr lang="en-US" smtClean="0"/>
              <a:t>9/30/20</a:t>
            </a:fld>
            <a:endParaRPr lang="en-US"/>
          </a:p>
        </p:txBody>
      </p:sp>
      <p:sp>
        <p:nvSpPr>
          <p:cNvPr id="4" name="Footer Placeholder 3">
            <a:extLst>
              <a:ext uri="{FF2B5EF4-FFF2-40B4-BE49-F238E27FC236}">
                <a16:creationId xmlns:a16="http://schemas.microsoft.com/office/drawing/2014/main" id="{59E25709-0E1E-3E4D-8369-A6E8921EC89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464B5457-72C4-D34D-8C66-233F81DA5E7E}"/>
              </a:ext>
            </a:extLst>
          </p:cNvPr>
          <p:cNvSpPr>
            <a:spLocks noGrp="1"/>
          </p:cNvSpPr>
          <p:nvPr>
            <p:ph type="sldNum" sz="quarter" idx="12"/>
          </p:nvPr>
        </p:nvSpPr>
        <p:spPr>
          <a:xfrm>
            <a:off x="8610600" y="6356350"/>
            <a:ext cx="2743200" cy="365125"/>
          </a:xfrm>
          <a:prstGeom prst="rect">
            <a:avLst/>
          </a:prstGeom>
        </p:spPr>
        <p:txBody>
          <a:bodyPr/>
          <a:lstStyle/>
          <a:p>
            <a:fld id="{B3B09432-B8E6-584B-A118-0729592F0744}" type="slidenum">
              <a:rPr lang="en-US" smtClean="0"/>
              <a:t>‹#›</a:t>
            </a:fld>
            <a:endParaRPr lang="en-US"/>
          </a:p>
        </p:txBody>
      </p:sp>
    </p:spTree>
    <p:extLst>
      <p:ext uri="{BB962C8B-B14F-4D97-AF65-F5344CB8AC3E}">
        <p14:creationId xmlns:p14="http://schemas.microsoft.com/office/powerpoint/2010/main" val="1362627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9ED73C-2A49-E24A-96DA-0291CE6AA18F}"/>
              </a:ext>
            </a:extLst>
          </p:cNvPr>
          <p:cNvSpPr>
            <a:spLocks noGrp="1"/>
          </p:cNvSpPr>
          <p:nvPr>
            <p:ph type="dt" sz="half" idx="10"/>
          </p:nvPr>
        </p:nvSpPr>
        <p:spPr>
          <a:xfrm>
            <a:off x="838200" y="6176963"/>
            <a:ext cx="2743200" cy="544512"/>
          </a:xfrm>
          <a:prstGeom prst="rect">
            <a:avLst/>
          </a:prstGeom>
        </p:spPr>
        <p:txBody>
          <a:bodyPr/>
          <a:lstStyle/>
          <a:p>
            <a:fld id="{5C804A43-6CF1-A04E-B58B-772926936A19}" type="datetimeFigureOut">
              <a:rPr lang="en-US" smtClean="0"/>
              <a:t>9/30/20</a:t>
            </a:fld>
            <a:endParaRPr lang="en-US"/>
          </a:p>
        </p:txBody>
      </p:sp>
      <p:sp>
        <p:nvSpPr>
          <p:cNvPr id="3" name="Footer Placeholder 2">
            <a:extLst>
              <a:ext uri="{FF2B5EF4-FFF2-40B4-BE49-F238E27FC236}">
                <a16:creationId xmlns:a16="http://schemas.microsoft.com/office/drawing/2014/main" id="{9663B682-C402-8D42-8EF0-89BE42914C8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2EFEDFC5-5935-B94A-947B-27A3729B4958}"/>
              </a:ext>
            </a:extLst>
          </p:cNvPr>
          <p:cNvSpPr>
            <a:spLocks noGrp="1"/>
          </p:cNvSpPr>
          <p:nvPr>
            <p:ph type="sldNum" sz="quarter" idx="12"/>
          </p:nvPr>
        </p:nvSpPr>
        <p:spPr>
          <a:xfrm>
            <a:off x="8610600" y="6356350"/>
            <a:ext cx="2743200" cy="365125"/>
          </a:xfrm>
          <a:prstGeom prst="rect">
            <a:avLst/>
          </a:prstGeom>
        </p:spPr>
        <p:txBody>
          <a:bodyPr/>
          <a:lstStyle/>
          <a:p>
            <a:fld id="{B3B09432-B8E6-584B-A118-0729592F0744}" type="slidenum">
              <a:rPr lang="en-US" smtClean="0"/>
              <a:t>‹#›</a:t>
            </a:fld>
            <a:endParaRPr lang="en-US"/>
          </a:p>
        </p:txBody>
      </p:sp>
    </p:spTree>
    <p:extLst>
      <p:ext uri="{BB962C8B-B14F-4D97-AF65-F5344CB8AC3E}">
        <p14:creationId xmlns:p14="http://schemas.microsoft.com/office/powerpoint/2010/main" val="2036316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8259B-D24B-744D-8942-C115AC506F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3C7C6A6-9E75-0540-BD74-4BD6D6349A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F4EA855-892F-D24C-B10F-DF1DD25D57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4EAD28D-3DA2-B846-A18F-E019E0A81A67}"/>
              </a:ext>
            </a:extLst>
          </p:cNvPr>
          <p:cNvSpPr>
            <a:spLocks noGrp="1"/>
          </p:cNvSpPr>
          <p:nvPr>
            <p:ph type="dt" sz="half" idx="10"/>
          </p:nvPr>
        </p:nvSpPr>
        <p:spPr>
          <a:xfrm>
            <a:off x="838200" y="6176963"/>
            <a:ext cx="2743200" cy="544512"/>
          </a:xfrm>
          <a:prstGeom prst="rect">
            <a:avLst/>
          </a:prstGeom>
        </p:spPr>
        <p:txBody>
          <a:bodyPr/>
          <a:lstStyle/>
          <a:p>
            <a:fld id="{5C804A43-6CF1-A04E-B58B-772926936A19}" type="datetimeFigureOut">
              <a:rPr lang="en-US" smtClean="0"/>
              <a:t>9/30/20</a:t>
            </a:fld>
            <a:endParaRPr lang="en-US"/>
          </a:p>
        </p:txBody>
      </p:sp>
      <p:sp>
        <p:nvSpPr>
          <p:cNvPr id="6" name="Footer Placeholder 5">
            <a:extLst>
              <a:ext uri="{FF2B5EF4-FFF2-40B4-BE49-F238E27FC236}">
                <a16:creationId xmlns:a16="http://schemas.microsoft.com/office/drawing/2014/main" id="{1D57E321-52A3-3448-8997-62A8D5BA102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0AFB388E-4B0D-1249-B52E-FBD8B79F58E6}"/>
              </a:ext>
            </a:extLst>
          </p:cNvPr>
          <p:cNvSpPr>
            <a:spLocks noGrp="1"/>
          </p:cNvSpPr>
          <p:nvPr>
            <p:ph type="sldNum" sz="quarter" idx="12"/>
          </p:nvPr>
        </p:nvSpPr>
        <p:spPr>
          <a:xfrm>
            <a:off x="8610600" y="6356350"/>
            <a:ext cx="2743200" cy="365125"/>
          </a:xfrm>
          <a:prstGeom prst="rect">
            <a:avLst/>
          </a:prstGeom>
        </p:spPr>
        <p:txBody>
          <a:bodyPr/>
          <a:lstStyle/>
          <a:p>
            <a:fld id="{B3B09432-B8E6-584B-A118-0729592F0744}" type="slidenum">
              <a:rPr lang="en-US" smtClean="0"/>
              <a:t>‹#›</a:t>
            </a:fld>
            <a:endParaRPr lang="en-US"/>
          </a:p>
        </p:txBody>
      </p:sp>
    </p:spTree>
    <p:extLst>
      <p:ext uri="{BB962C8B-B14F-4D97-AF65-F5344CB8AC3E}">
        <p14:creationId xmlns:p14="http://schemas.microsoft.com/office/powerpoint/2010/main" val="1041438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9620D-EEE5-0440-BDAF-029A6DE2E3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73D886E-8698-AF48-BA81-81118FDAB3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174B925-F3DE-2E4D-A2B9-932AA4A561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A3D7F04-CE77-8D49-AF69-39D94977B02B}"/>
              </a:ext>
            </a:extLst>
          </p:cNvPr>
          <p:cNvSpPr>
            <a:spLocks noGrp="1"/>
          </p:cNvSpPr>
          <p:nvPr>
            <p:ph type="dt" sz="half" idx="10"/>
          </p:nvPr>
        </p:nvSpPr>
        <p:spPr>
          <a:xfrm>
            <a:off x="838200" y="6176963"/>
            <a:ext cx="2743200" cy="544512"/>
          </a:xfrm>
          <a:prstGeom prst="rect">
            <a:avLst/>
          </a:prstGeom>
        </p:spPr>
        <p:txBody>
          <a:bodyPr/>
          <a:lstStyle/>
          <a:p>
            <a:fld id="{5C804A43-6CF1-A04E-B58B-772926936A19}" type="datetimeFigureOut">
              <a:rPr lang="en-US" smtClean="0"/>
              <a:t>9/30/20</a:t>
            </a:fld>
            <a:endParaRPr lang="en-US"/>
          </a:p>
        </p:txBody>
      </p:sp>
      <p:sp>
        <p:nvSpPr>
          <p:cNvPr id="6" name="Footer Placeholder 5">
            <a:extLst>
              <a:ext uri="{FF2B5EF4-FFF2-40B4-BE49-F238E27FC236}">
                <a16:creationId xmlns:a16="http://schemas.microsoft.com/office/drawing/2014/main" id="{6D108746-5462-7D45-8725-B4D7BE2B89D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348789D1-C12F-B242-8C1B-B24C27331EF6}"/>
              </a:ext>
            </a:extLst>
          </p:cNvPr>
          <p:cNvSpPr>
            <a:spLocks noGrp="1"/>
          </p:cNvSpPr>
          <p:nvPr>
            <p:ph type="sldNum" sz="quarter" idx="12"/>
          </p:nvPr>
        </p:nvSpPr>
        <p:spPr>
          <a:xfrm>
            <a:off x="8610600" y="6356350"/>
            <a:ext cx="2743200" cy="365125"/>
          </a:xfrm>
          <a:prstGeom prst="rect">
            <a:avLst/>
          </a:prstGeom>
        </p:spPr>
        <p:txBody>
          <a:bodyPr/>
          <a:lstStyle/>
          <a:p>
            <a:fld id="{B3B09432-B8E6-584B-A118-0729592F0744}" type="slidenum">
              <a:rPr lang="en-US" smtClean="0"/>
              <a:t>‹#›</a:t>
            </a:fld>
            <a:endParaRPr lang="en-US"/>
          </a:p>
        </p:txBody>
      </p:sp>
    </p:spTree>
    <p:extLst>
      <p:ext uri="{BB962C8B-B14F-4D97-AF65-F5344CB8AC3E}">
        <p14:creationId xmlns:p14="http://schemas.microsoft.com/office/powerpoint/2010/main" val="1576091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799E48-00B0-0A48-A14B-E7D3D841F0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2262AB7E-1BF6-DC49-93B6-FFA1EA5F2D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3AA4851B-8391-8944-978D-0FFC93DC85CF}"/>
              </a:ext>
            </a:extLst>
          </p:cNvPr>
          <p:cNvPicPr>
            <a:picLocks noChangeAspect="1"/>
          </p:cNvPicPr>
          <p:nvPr userDrawn="1"/>
        </p:nvPicPr>
        <p:blipFill>
          <a:blip r:embed="rId13"/>
          <a:stretch>
            <a:fillRect/>
          </a:stretch>
        </p:blipFill>
        <p:spPr>
          <a:xfrm>
            <a:off x="8953825" y="6256123"/>
            <a:ext cx="2908859" cy="386187"/>
          </a:xfrm>
          <a:prstGeom prst="rect">
            <a:avLst/>
          </a:prstGeom>
        </p:spPr>
      </p:pic>
      <p:pic>
        <p:nvPicPr>
          <p:cNvPr id="10" name="Picture 9">
            <a:extLst>
              <a:ext uri="{FF2B5EF4-FFF2-40B4-BE49-F238E27FC236}">
                <a16:creationId xmlns:a16="http://schemas.microsoft.com/office/drawing/2014/main" id="{43AA816B-8C4D-C642-9800-24129DA7D4A9}"/>
              </a:ext>
            </a:extLst>
          </p:cNvPr>
          <p:cNvPicPr>
            <a:picLocks noChangeAspect="1"/>
          </p:cNvPicPr>
          <p:nvPr userDrawn="1"/>
        </p:nvPicPr>
        <p:blipFill>
          <a:blip r:embed="rId14"/>
          <a:stretch>
            <a:fillRect/>
          </a:stretch>
        </p:blipFill>
        <p:spPr>
          <a:xfrm>
            <a:off x="10681584" y="323703"/>
            <a:ext cx="1181100" cy="279400"/>
          </a:xfrm>
          <a:prstGeom prst="rect">
            <a:avLst/>
          </a:prstGeom>
        </p:spPr>
      </p:pic>
      <p:pic>
        <p:nvPicPr>
          <p:cNvPr id="14" name="Picture 13">
            <a:extLst>
              <a:ext uri="{FF2B5EF4-FFF2-40B4-BE49-F238E27FC236}">
                <a16:creationId xmlns:a16="http://schemas.microsoft.com/office/drawing/2014/main" id="{4104E2CE-F27D-D647-9E6D-A3EE7966D74C}"/>
              </a:ext>
            </a:extLst>
          </p:cNvPr>
          <p:cNvPicPr>
            <a:picLocks noChangeAspect="1"/>
          </p:cNvPicPr>
          <p:nvPr userDrawn="1"/>
        </p:nvPicPr>
        <p:blipFill>
          <a:blip r:embed="rId15"/>
          <a:stretch>
            <a:fillRect/>
          </a:stretch>
        </p:blipFill>
        <p:spPr>
          <a:xfrm>
            <a:off x="0" y="0"/>
            <a:ext cx="228057" cy="6858000"/>
          </a:xfrm>
          <a:prstGeom prst="rect">
            <a:avLst/>
          </a:prstGeom>
        </p:spPr>
      </p:pic>
      <p:sp>
        <p:nvSpPr>
          <p:cNvPr id="15" name="TextBox 14">
            <a:extLst>
              <a:ext uri="{FF2B5EF4-FFF2-40B4-BE49-F238E27FC236}">
                <a16:creationId xmlns:a16="http://schemas.microsoft.com/office/drawing/2014/main" id="{235D3F0C-82C7-054B-86C5-D39A1E6226AF}"/>
              </a:ext>
            </a:extLst>
          </p:cNvPr>
          <p:cNvSpPr txBox="1"/>
          <p:nvPr userDrawn="1"/>
        </p:nvSpPr>
        <p:spPr>
          <a:xfrm>
            <a:off x="838200" y="6218385"/>
            <a:ext cx="3322063" cy="461665"/>
          </a:xfrm>
          <a:prstGeom prst="rect">
            <a:avLst/>
          </a:prstGeom>
          <a:noFill/>
        </p:spPr>
        <p:txBody>
          <a:bodyPr wrap="none" rtlCol="0">
            <a:spAutoFit/>
          </a:bodyPr>
          <a:lstStyle/>
          <a:p>
            <a:r>
              <a:rPr lang="en-US" sz="1200" dirty="0">
                <a:solidFill>
                  <a:schemeClr val="bg1">
                    <a:lumMod val="50000"/>
                  </a:schemeClr>
                </a:solidFill>
                <a:latin typeface="+mj-lt"/>
              </a:rPr>
              <a:t>By </a:t>
            </a:r>
            <a:r>
              <a:rPr lang="en-US" sz="1200" dirty="0" err="1">
                <a:solidFill>
                  <a:schemeClr val="bg1">
                    <a:lumMod val="50000"/>
                  </a:schemeClr>
                </a:solidFill>
                <a:latin typeface="+mj-lt"/>
              </a:rPr>
              <a:t>Rüdiger</a:t>
            </a:r>
            <a:r>
              <a:rPr lang="en-US" sz="1200" dirty="0">
                <a:solidFill>
                  <a:schemeClr val="bg1">
                    <a:lumMod val="50000"/>
                  </a:schemeClr>
                </a:solidFill>
                <a:latin typeface="+mj-lt"/>
              </a:rPr>
              <a:t> Strempel, HELCOM Executive Secretary</a:t>
            </a:r>
          </a:p>
          <a:p>
            <a:r>
              <a:rPr lang="en-US" sz="1200" dirty="0">
                <a:solidFill>
                  <a:schemeClr val="bg1">
                    <a:lumMod val="50000"/>
                  </a:schemeClr>
                </a:solidFill>
                <a:latin typeface="+mj-lt"/>
              </a:rPr>
              <a:t>Our Baltic Conference – 28 September 2020</a:t>
            </a:r>
          </a:p>
        </p:txBody>
      </p:sp>
    </p:spTree>
    <p:extLst>
      <p:ext uri="{BB962C8B-B14F-4D97-AF65-F5344CB8AC3E}">
        <p14:creationId xmlns:p14="http://schemas.microsoft.com/office/powerpoint/2010/main" val="3479417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spc="-15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svg"/><Relationship Id="rId18" Type="http://schemas.openxmlformats.org/officeDocument/2006/relationships/image" Target="../media/image19.png"/><Relationship Id="rId3" Type="http://schemas.openxmlformats.org/officeDocument/2006/relationships/image" Target="../media/image4.png"/><Relationship Id="rId21" Type="http://schemas.openxmlformats.org/officeDocument/2006/relationships/image" Target="../media/image22.svg"/><Relationship Id="rId7" Type="http://schemas.openxmlformats.org/officeDocument/2006/relationships/image" Target="../media/image8.svg"/><Relationship Id="rId12" Type="http://schemas.openxmlformats.org/officeDocument/2006/relationships/image" Target="../media/image13.png"/><Relationship Id="rId17" Type="http://schemas.openxmlformats.org/officeDocument/2006/relationships/image" Target="../media/image18.svg"/><Relationship Id="rId2" Type="http://schemas.openxmlformats.org/officeDocument/2006/relationships/notesSlide" Target="../notesSlides/notesSlide1.xml"/><Relationship Id="rId16" Type="http://schemas.openxmlformats.org/officeDocument/2006/relationships/image" Target="../media/image17.png"/><Relationship Id="rId20"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image" Target="../media/image6.svg"/><Relationship Id="rId15" Type="http://schemas.openxmlformats.org/officeDocument/2006/relationships/image" Target="../media/image16.svg"/><Relationship Id="rId23" Type="http://schemas.openxmlformats.org/officeDocument/2006/relationships/image" Target="../media/image24.svg"/><Relationship Id="rId10" Type="http://schemas.openxmlformats.org/officeDocument/2006/relationships/image" Target="../media/image11.png"/><Relationship Id="rId19" Type="http://schemas.openxmlformats.org/officeDocument/2006/relationships/image" Target="../media/image20.svg"/><Relationship Id="rId4" Type="http://schemas.openxmlformats.org/officeDocument/2006/relationships/image" Target="../media/image5.png"/><Relationship Id="rId9" Type="http://schemas.openxmlformats.org/officeDocument/2006/relationships/image" Target="../media/image10.svg"/><Relationship Id="rId14" Type="http://schemas.openxmlformats.org/officeDocument/2006/relationships/image" Target="../media/image15.png"/><Relationship Id="rId22" Type="http://schemas.openxmlformats.org/officeDocument/2006/relationships/image" Target="../media/image2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934B1D2-B51B-374F-8D5C-41C1C2D8761B}"/>
              </a:ext>
            </a:extLst>
          </p:cNvPr>
          <p:cNvPicPr>
            <a:picLocks noChangeAspect="1"/>
          </p:cNvPicPr>
          <p:nvPr/>
        </p:nvPicPr>
        <p:blipFill>
          <a:blip r:embed="rId3"/>
          <a:stretch>
            <a:fillRect/>
          </a:stretch>
        </p:blipFill>
        <p:spPr>
          <a:xfrm>
            <a:off x="5111822" y="1811098"/>
            <a:ext cx="6541148" cy="3984837"/>
          </a:xfrm>
          <a:prstGeom prst="rect">
            <a:avLst/>
          </a:prstGeom>
        </p:spPr>
      </p:pic>
      <p:sp>
        <p:nvSpPr>
          <p:cNvPr id="5" name="Rectangle 4">
            <a:extLst>
              <a:ext uri="{FF2B5EF4-FFF2-40B4-BE49-F238E27FC236}">
                <a16:creationId xmlns:a16="http://schemas.microsoft.com/office/drawing/2014/main" id="{E55B6BAE-2D5A-F446-870B-A82262AF482E}"/>
              </a:ext>
            </a:extLst>
          </p:cNvPr>
          <p:cNvSpPr/>
          <p:nvPr/>
        </p:nvSpPr>
        <p:spPr>
          <a:xfrm>
            <a:off x="834690" y="642031"/>
            <a:ext cx="5675439" cy="584775"/>
          </a:xfrm>
          <a:prstGeom prst="rect">
            <a:avLst/>
          </a:prstGeom>
        </p:spPr>
        <p:txBody>
          <a:bodyPr wrap="square">
            <a:spAutoFit/>
          </a:bodyPr>
          <a:lstStyle/>
          <a:p>
            <a:r>
              <a:rPr lang="en-GB" sz="3200" dirty="0">
                <a:solidFill>
                  <a:srgbClr val="00B0F0"/>
                </a:solidFill>
                <a:effectLst/>
                <a:latin typeface="+mj-lt"/>
              </a:rPr>
              <a:t>Top pressures on the Baltic Sea</a:t>
            </a:r>
          </a:p>
        </p:txBody>
      </p:sp>
      <p:pic>
        <p:nvPicPr>
          <p:cNvPr id="6" name="Graphic 5">
            <a:extLst>
              <a:ext uri="{FF2B5EF4-FFF2-40B4-BE49-F238E27FC236}">
                <a16:creationId xmlns:a16="http://schemas.microsoft.com/office/drawing/2014/main" id="{0EC5D875-7DBF-F64D-AA74-7F45A655130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782119" y="1659384"/>
            <a:ext cx="406400" cy="381000"/>
          </a:xfrm>
          <a:prstGeom prst="rect">
            <a:avLst/>
          </a:prstGeom>
        </p:spPr>
      </p:pic>
      <p:pic>
        <p:nvPicPr>
          <p:cNvPr id="8" name="Graphic 7">
            <a:extLst>
              <a:ext uri="{FF2B5EF4-FFF2-40B4-BE49-F238E27FC236}">
                <a16:creationId xmlns:a16="http://schemas.microsoft.com/office/drawing/2014/main" id="{EE668717-BDDD-9E4A-8BF5-53BDE71BCD5F}"/>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572363" y="3334478"/>
            <a:ext cx="656622" cy="465990"/>
          </a:xfrm>
          <a:prstGeom prst="rect">
            <a:avLst/>
          </a:prstGeom>
        </p:spPr>
      </p:pic>
      <p:pic>
        <p:nvPicPr>
          <p:cNvPr id="10" name="Graphic 9">
            <a:extLst>
              <a:ext uri="{FF2B5EF4-FFF2-40B4-BE49-F238E27FC236}">
                <a16:creationId xmlns:a16="http://schemas.microsoft.com/office/drawing/2014/main" id="{C63EF528-0552-B64B-A702-C45F740431F7}"/>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3254240" y="4607595"/>
            <a:ext cx="393700" cy="406400"/>
          </a:xfrm>
          <a:prstGeom prst="rect">
            <a:avLst/>
          </a:prstGeom>
        </p:spPr>
      </p:pic>
      <p:pic>
        <p:nvPicPr>
          <p:cNvPr id="14" name="Graphic 13">
            <a:extLst>
              <a:ext uri="{FF2B5EF4-FFF2-40B4-BE49-F238E27FC236}">
                <a16:creationId xmlns:a16="http://schemas.microsoft.com/office/drawing/2014/main" id="{39FC9209-CE5D-D74F-992D-4F4FA349ADA6}"/>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3780840" y="4810795"/>
            <a:ext cx="436823" cy="361509"/>
          </a:xfrm>
          <a:prstGeom prst="rect">
            <a:avLst/>
          </a:prstGeom>
        </p:spPr>
      </p:pic>
      <p:pic>
        <p:nvPicPr>
          <p:cNvPr id="16" name="Graphic 15">
            <a:extLst>
              <a:ext uri="{FF2B5EF4-FFF2-40B4-BE49-F238E27FC236}">
                <a16:creationId xmlns:a16="http://schemas.microsoft.com/office/drawing/2014/main" id="{11B79339-93BE-FC4F-BE29-6AF2F5AA7292}"/>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3583140" y="1695122"/>
            <a:ext cx="406400" cy="371060"/>
          </a:xfrm>
          <a:prstGeom prst="rect">
            <a:avLst/>
          </a:prstGeom>
        </p:spPr>
      </p:pic>
      <p:pic>
        <p:nvPicPr>
          <p:cNvPr id="18" name="Graphic 17">
            <a:extLst>
              <a:ext uri="{FF2B5EF4-FFF2-40B4-BE49-F238E27FC236}">
                <a16:creationId xmlns:a16="http://schemas.microsoft.com/office/drawing/2014/main" id="{A9F6D119-8CA6-8644-B072-0804BFC45B45}"/>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3469310" y="3380585"/>
            <a:ext cx="357259" cy="465990"/>
          </a:xfrm>
          <a:prstGeom prst="rect">
            <a:avLst/>
          </a:prstGeom>
        </p:spPr>
      </p:pic>
      <p:pic>
        <p:nvPicPr>
          <p:cNvPr id="22" name="Graphic 21">
            <a:extLst>
              <a:ext uri="{FF2B5EF4-FFF2-40B4-BE49-F238E27FC236}">
                <a16:creationId xmlns:a16="http://schemas.microsoft.com/office/drawing/2014/main" id="{31D7CD34-E6BE-BB49-8479-2DD37C8B37D9}"/>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flipH="1">
            <a:off x="1580223" y="4810795"/>
            <a:ext cx="609596" cy="451553"/>
          </a:xfrm>
          <a:prstGeom prst="rect">
            <a:avLst/>
          </a:prstGeom>
        </p:spPr>
      </p:pic>
      <p:pic>
        <p:nvPicPr>
          <p:cNvPr id="24" name="Graphic 23">
            <a:extLst>
              <a:ext uri="{FF2B5EF4-FFF2-40B4-BE49-F238E27FC236}">
                <a16:creationId xmlns:a16="http://schemas.microsoft.com/office/drawing/2014/main" id="{B55D771A-9177-DA48-A663-A0B1455FB2AA}"/>
              </a:ext>
            </a:extLst>
          </p:cNvPr>
          <p:cNvPicPr>
            <a:picLocks noChangeAspect="1"/>
          </p:cNvPicPr>
          <p:nvPr/>
        </p:nvPicPr>
        <p:blipFill>
          <a:blip r:embed="rId18">
            <a:extLst>
              <a:ext uri="{96DAC541-7B7A-43D3-8B79-37D633B846F1}">
                <asvg:svgBlip xmlns:asvg="http://schemas.microsoft.com/office/drawing/2016/SVG/main" r:embed="rId19"/>
              </a:ext>
            </a:extLst>
          </a:blip>
          <a:stretch>
            <a:fillRect/>
          </a:stretch>
        </p:blipFill>
        <p:spPr>
          <a:xfrm>
            <a:off x="1429928" y="1894699"/>
            <a:ext cx="652945" cy="534227"/>
          </a:xfrm>
          <a:prstGeom prst="rect">
            <a:avLst/>
          </a:prstGeom>
        </p:spPr>
      </p:pic>
      <p:pic>
        <p:nvPicPr>
          <p:cNvPr id="26" name="Graphic 25">
            <a:extLst>
              <a:ext uri="{FF2B5EF4-FFF2-40B4-BE49-F238E27FC236}">
                <a16:creationId xmlns:a16="http://schemas.microsoft.com/office/drawing/2014/main" id="{B321BC03-C397-7E40-B6DB-493AB6FE1DC3}"/>
              </a:ext>
            </a:extLst>
          </p:cNvPr>
          <p:cNvPicPr>
            <a:picLocks noChangeAspect="1"/>
          </p:cNvPicPr>
          <p:nvPr/>
        </p:nvPicPr>
        <p:blipFill>
          <a:blip r:embed="rId20">
            <a:extLst>
              <a:ext uri="{96DAC541-7B7A-43D3-8B79-37D633B846F1}">
                <asvg:svgBlip xmlns:asvg="http://schemas.microsoft.com/office/drawing/2016/SVG/main" r:embed="rId21"/>
              </a:ext>
            </a:extLst>
          </a:blip>
          <a:stretch>
            <a:fillRect/>
          </a:stretch>
        </p:blipFill>
        <p:spPr>
          <a:xfrm>
            <a:off x="3310801" y="1981757"/>
            <a:ext cx="342900" cy="381000"/>
          </a:xfrm>
          <a:prstGeom prst="rect">
            <a:avLst/>
          </a:prstGeom>
        </p:spPr>
      </p:pic>
      <p:sp>
        <p:nvSpPr>
          <p:cNvPr id="27" name="Rectangle 26">
            <a:extLst>
              <a:ext uri="{FF2B5EF4-FFF2-40B4-BE49-F238E27FC236}">
                <a16:creationId xmlns:a16="http://schemas.microsoft.com/office/drawing/2014/main" id="{36C8B267-5458-1C45-ABBD-BFDED24CA5A0}"/>
              </a:ext>
            </a:extLst>
          </p:cNvPr>
          <p:cNvSpPr/>
          <p:nvPr/>
        </p:nvSpPr>
        <p:spPr>
          <a:xfrm>
            <a:off x="988433" y="2470034"/>
            <a:ext cx="1730430" cy="461665"/>
          </a:xfrm>
          <a:prstGeom prst="rect">
            <a:avLst/>
          </a:prstGeom>
        </p:spPr>
        <p:txBody>
          <a:bodyPr wrap="square">
            <a:spAutoFit/>
          </a:bodyPr>
          <a:lstStyle/>
          <a:p>
            <a:pPr algn="ctr"/>
            <a:r>
              <a:rPr lang="en-GB" sz="1200" dirty="0"/>
              <a:t>Nutrients and eutrophication</a:t>
            </a:r>
          </a:p>
        </p:txBody>
      </p:sp>
      <p:sp>
        <p:nvSpPr>
          <p:cNvPr id="29" name="Rectangle 28">
            <a:extLst>
              <a:ext uri="{FF2B5EF4-FFF2-40B4-BE49-F238E27FC236}">
                <a16:creationId xmlns:a16="http://schemas.microsoft.com/office/drawing/2014/main" id="{A77C59AA-ABE8-E244-A4CD-6A95E6004058}"/>
              </a:ext>
            </a:extLst>
          </p:cNvPr>
          <p:cNvSpPr/>
          <p:nvPr/>
        </p:nvSpPr>
        <p:spPr>
          <a:xfrm>
            <a:off x="2807194" y="2470034"/>
            <a:ext cx="1730430" cy="461665"/>
          </a:xfrm>
          <a:prstGeom prst="rect">
            <a:avLst/>
          </a:prstGeom>
        </p:spPr>
        <p:txBody>
          <a:bodyPr wrap="square">
            <a:spAutoFit/>
          </a:bodyPr>
          <a:lstStyle/>
          <a:p>
            <a:pPr algn="ctr"/>
            <a:r>
              <a:rPr lang="en-GB" sz="1200" dirty="0"/>
              <a:t>Hazardous substances </a:t>
            </a:r>
            <a:br>
              <a:rPr lang="en-GB" sz="1200" dirty="0"/>
            </a:br>
            <a:r>
              <a:rPr lang="en-GB" sz="1200" dirty="0"/>
              <a:t>(and litter)</a:t>
            </a:r>
          </a:p>
        </p:txBody>
      </p:sp>
      <p:sp>
        <p:nvSpPr>
          <p:cNvPr id="30" name="Rectangle 29">
            <a:extLst>
              <a:ext uri="{FF2B5EF4-FFF2-40B4-BE49-F238E27FC236}">
                <a16:creationId xmlns:a16="http://schemas.microsoft.com/office/drawing/2014/main" id="{7AB57F8B-A6D8-7442-9694-92760C2A7372}"/>
              </a:ext>
            </a:extLst>
          </p:cNvPr>
          <p:cNvSpPr/>
          <p:nvPr/>
        </p:nvSpPr>
        <p:spPr>
          <a:xfrm>
            <a:off x="988433" y="3898807"/>
            <a:ext cx="1730430" cy="276999"/>
          </a:xfrm>
          <a:prstGeom prst="rect">
            <a:avLst/>
          </a:prstGeom>
        </p:spPr>
        <p:txBody>
          <a:bodyPr wrap="square">
            <a:spAutoFit/>
          </a:bodyPr>
          <a:lstStyle/>
          <a:p>
            <a:pPr algn="ctr"/>
            <a:r>
              <a:rPr lang="en-GB" sz="1200" dirty="0"/>
              <a:t>Non-indigenous species</a:t>
            </a:r>
          </a:p>
        </p:txBody>
      </p:sp>
      <p:sp>
        <p:nvSpPr>
          <p:cNvPr id="31" name="Rectangle 30">
            <a:extLst>
              <a:ext uri="{FF2B5EF4-FFF2-40B4-BE49-F238E27FC236}">
                <a16:creationId xmlns:a16="http://schemas.microsoft.com/office/drawing/2014/main" id="{8EF2D256-3441-F847-BFA3-CF137E463B96}"/>
              </a:ext>
            </a:extLst>
          </p:cNvPr>
          <p:cNvSpPr/>
          <p:nvPr/>
        </p:nvSpPr>
        <p:spPr>
          <a:xfrm>
            <a:off x="2807194" y="3900244"/>
            <a:ext cx="1730430" cy="461665"/>
          </a:xfrm>
          <a:prstGeom prst="rect">
            <a:avLst/>
          </a:prstGeom>
        </p:spPr>
        <p:txBody>
          <a:bodyPr wrap="square">
            <a:spAutoFit/>
          </a:bodyPr>
          <a:lstStyle/>
          <a:p>
            <a:pPr algn="ctr"/>
            <a:r>
              <a:rPr lang="en-GB" sz="1200" dirty="0"/>
              <a:t>Extraction </a:t>
            </a:r>
          </a:p>
          <a:p>
            <a:pPr algn="ctr"/>
            <a:r>
              <a:rPr lang="en-GB" sz="1200" dirty="0"/>
              <a:t>of fish</a:t>
            </a:r>
          </a:p>
        </p:txBody>
      </p:sp>
      <p:sp>
        <p:nvSpPr>
          <p:cNvPr id="32" name="Rectangle 31">
            <a:extLst>
              <a:ext uri="{FF2B5EF4-FFF2-40B4-BE49-F238E27FC236}">
                <a16:creationId xmlns:a16="http://schemas.microsoft.com/office/drawing/2014/main" id="{D6F61D65-0309-784F-B8BB-5F799680671F}"/>
              </a:ext>
            </a:extLst>
          </p:cNvPr>
          <p:cNvSpPr/>
          <p:nvPr/>
        </p:nvSpPr>
        <p:spPr>
          <a:xfrm>
            <a:off x="988433" y="5327579"/>
            <a:ext cx="1730430" cy="461665"/>
          </a:xfrm>
          <a:prstGeom prst="rect">
            <a:avLst/>
          </a:prstGeom>
        </p:spPr>
        <p:txBody>
          <a:bodyPr wrap="square">
            <a:spAutoFit/>
          </a:bodyPr>
          <a:lstStyle/>
          <a:p>
            <a:pPr algn="ctr"/>
            <a:r>
              <a:rPr lang="en-GB" sz="1200" dirty="0"/>
              <a:t>Underwater </a:t>
            </a:r>
          </a:p>
          <a:p>
            <a:pPr algn="ctr"/>
            <a:r>
              <a:rPr lang="en-GB" sz="1200" dirty="0"/>
              <a:t>noise</a:t>
            </a:r>
          </a:p>
        </p:txBody>
      </p:sp>
      <p:sp>
        <p:nvSpPr>
          <p:cNvPr id="33" name="Rectangle 32">
            <a:extLst>
              <a:ext uri="{FF2B5EF4-FFF2-40B4-BE49-F238E27FC236}">
                <a16:creationId xmlns:a16="http://schemas.microsoft.com/office/drawing/2014/main" id="{2E3E1563-90BC-3544-9C16-BB9B55D3FBB9}"/>
              </a:ext>
            </a:extLst>
          </p:cNvPr>
          <p:cNvSpPr/>
          <p:nvPr/>
        </p:nvSpPr>
        <p:spPr>
          <a:xfrm>
            <a:off x="2807194" y="5330453"/>
            <a:ext cx="1730430" cy="461665"/>
          </a:xfrm>
          <a:prstGeom prst="rect">
            <a:avLst/>
          </a:prstGeom>
        </p:spPr>
        <p:txBody>
          <a:bodyPr wrap="square">
            <a:spAutoFit/>
          </a:bodyPr>
          <a:lstStyle/>
          <a:p>
            <a:pPr algn="ctr"/>
            <a:r>
              <a:rPr lang="en-GB" sz="1200" dirty="0"/>
              <a:t>Disturbance of species, to seabed</a:t>
            </a:r>
          </a:p>
        </p:txBody>
      </p:sp>
      <p:pic>
        <p:nvPicPr>
          <p:cNvPr id="20" name="Graphic 19">
            <a:extLst>
              <a:ext uri="{FF2B5EF4-FFF2-40B4-BE49-F238E27FC236}">
                <a16:creationId xmlns:a16="http://schemas.microsoft.com/office/drawing/2014/main" id="{B80371CF-CBC5-6F49-B328-C808DE099BA4}"/>
              </a:ext>
            </a:extLst>
          </p:cNvPr>
          <p:cNvPicPr>
            <a:picLocks noChangeAspect="1"/>
          </p:cNvPicPr>
          <p:nvPr/>
        </p:nvPicPr>
        <p:blipFill>
          <a:blip r:embed="rId22">
            <a:extLst>
              <a:ext uri="{96DAC541-7B7A-43D3-8B79-37D633B846F1}">
                <asvg:svgBlip xmlns:asvg="http://schemas.microsoft.com/office/drawing/2016/SVG/main" r:embed="rId23"/>
              </a:ext>
            </a:extLst>
          </a:blip>
          <a:stretch>
            <a:fillRect/>
          </a:stretch>
        </p:blipFill>
        <p:spPr>
          <a:xfrm>
            <a:off x="3307431" y="4848420"/>
            <a:ext cx="697626" cy="523220"/>
          </a:xfrm>
          <a:prstGeom prst="rect">
            <a:avLst/>
          </a:prstGeom>
        </p:spPr>
      </p:pic>
    </p:spTree>
    <p:extLst>
      <p:ext uri="{BB962C8B-B14F-4D97-AF65-F5344CB8AC3E}">
        <p14:creationId xmlns:p14="http://schemas.microsoft.com/office/powerpoint/2010/main" val="35419732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35695</TotalTime>
  <Words>856</Words>
  <Application>Microsoft Macintosh PowerPoint</Application>
  <PresentationFormat>Widescreen</PresentationFormat>
  <Paragraphs>25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Dominik Littfass</dc:creator>
  <cp:lastModifiedBy>Dominik Littfass</cp:lastModifiedBy>
  <cp:revision>218</cp:revision>
  <dcterms:created xsi:type="dcterms:W3CDTF">2018-10-01T07:28:30Z</dcterms:created>
  <dcterms:modified xsi:type="dcterms:W3CDTF">2020-09-30T05:28:22Z</dcterms:modified>
</cp:coreProperties>
</file>